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Geo"/>
      <p:regular r:id="rId23"/>
      <p:italic r:id="rId24"/>
    </p:embeddedFont>
    <p:embeddedFont>
      <p:font typeface="Roboto Thin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Roboto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r3R9q9wQfEdYC7NlKP8kzCwRb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3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eo-italic.fntdata"/><Relationship Id="rId23" Type="http://schemas.openxmlformats.org/officeDocument/2006/relationships/font" Target="fonts/Ge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Thin-bold.fntdata"/><Relationship Id="rId25" Type="http://schemas.openxmlformats.org/officeDocument/2006/relationships/font" Target="fonts/RobotoThin-regular.fntdata"/><Relationship Id="rId28" Type="http://schemas.openxmlformats.org/officeDocument/2006/relationships/font" Target="fonts/RobotoThin-boldItalic.fntdata"/><Relationship Id="rId27" Type="http://schemas.openxmlformats.org/officeDocument/2006/relationships/font" Target="fonts/RobotoTh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Light-italic.fntdata"/><Relationship Id="rId12" Type="http://schemas.openxmlformats.org/officeDocument/2006/relationships/slide" Target="slides/slide7.xml"/><Relationship Id="rId34" Type="http://schemas.openxmlformats.org/officeDocument/2006/relationships/font" Target="fonts/RobotoLight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Robo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9.jpg"/><Relationship Id="rId8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3.png"/><Relationship Id="rId5" Type="http://schemas.openxmlformats.org/officeDocument/2006/relationships/hyperlink" Target="https://silveragemap.ru/o-nas/koaliciya/" TargetMode="External"/><Relationship Id="rId6" Type="http://schemas.openxmlformats.org/officeDocument/2006/relationships/hyperlink" Target="https://t.me/nko_starshie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26.jp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13141" y="6022474"/>
            <a:ext cx="7723692" cy="5280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"/>
              <a:buNone/>
            </a:pPr>
            <a:r>
              <a:rPr lang="ru-RU" sz="28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rPr>
              <a:t>Программа предупреждения жестокого и пренебрежительного отношения к пожилым: первые итоги</a:t>
            </a:r>
            <a:endParaRPr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88787" y="4680662"/>
            <a:ext cx="6571130" cy="385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32981" l="0" r="0" t="15098"/>
          <a:stretch/>
        </p:blipFill>
        <p:spPr>
          <a:xfrm>
            <a:off x="613141" y="258161"/>
            <a:ext cx="7899338" cy="308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 txBox="1"/>
          <p:nvPr/>
        </p:nvSpPr>
        <p:spPr>
          <a:xfrm>
            <a:off x="5127403" y="194219"/>
            <a:ext cx="6956054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ОБЩАЯ ХАРАКТЕРИСТИКА СИТУАЦИИ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16124" y="1153375"/>
            <a:ext cx="10825200" cy="58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Наиболее распространённые формы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психологическое или эмоциональное насилие,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физическое насилие,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финансовые махинации,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дискриминация (эйджизм),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неглект (неоказание помощи и халатность),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институциональное насилие,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сексуальное насилие,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66700" lvl="0" marL="6238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▪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самопренебрежение.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По статистическим данным наиболее часто происходят случаи психологического насилия.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Многие (и жертвы, и свидетели и даже сами насильники) не знают всех форм, которые может принять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жестокое отношение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 Физическое насилие квалифицировать проще всего, а психологическое часто воспринимается как «особенности общения». То, что пренебрежение – это тоже форма насилия – понимает небольшое количество человек. Иногда даже сами «агрессоры» не понимают, что они совершают насилие.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Пандемия коронавируса повлекла за собой перегрузку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социальной системы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и системы здравоохранения, ухудшение экономической ситуации, повышение стресса у населения и агрессивных проявлений, а также ухудшение состояния самих пожилых людей. Это усугубило ситуацию с насилием.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На усугубление ситуации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 к пожилым людям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также влияет растущий поколенческий раскол, непонимание старшего, отсутствие уважения к пожилому возрасту со стороны более молодых.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/>
        </p:nvSpPr>
        <p:spPr>
          <a:xfrm>
            <a:off x="5127403" y="194219"/>
            <a:ext cx="6956054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lang="ru-RU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ЖЕСТОКОЕ И ПРЕНЕБРЕЖИТЕЛЬНОЕ ОТНОШЕНИЕ ДОМА</a:t>
            </a:r>
            <a:endParaRPr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298890" y="1930458"/>
            <a:ext cx="54216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Агрессорами чаще всего становятся: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Родственники, осуществляющие уход (часто дети). Иногда они даже не имеют намерения совершить акт агрессии.  Это просто уставший родственник, который не имеет внутренних сил для правильной и корректной коммуникации с пожилым человеком.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Проживающие совместно с пожилым человеком люди, имеющие проблемы с психическим здоровьем  - депрессию, алкогольную или наркотическую зависимость, а также уже осуществлявшие насилие.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Люди, находящиеся в финансовой или эмоциональной зависимости от пожилого человека.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Люди, имевшие ранее конфликтные отношения с пожилым человеком.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6243921" y="1930458"/>
            <a:ext cx="5421600" cy="54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Пожилые люди испытывающие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жестокое и пренебрежительное отношение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в семье часто боятся говорить правду или предпринимать действия по наказанию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обидчика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(отказываются от своих действий) потому что: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Им стыдно за своего ребенка (родственника), они не хотят причинять ему проблемы.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Они боятся потерять иногда единственного родственника, который осуществляет уход за ними.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Они считают такое отношение нормой.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Они не знают, куда обратиться за помощью.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Ии негде жить, кроме как на одной территории с агрессором. Родственники могут быть неготовые его принять или их может не быть вовсе. При этом сами пожилые люди крайне трудно меняют сложившийся образ жизни, переезжают на новое место.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13C73"/>
              </a:buClr>
              <a:buSzPts val="1600"/>
              <a:buFont typeface="Roboto Light"/>
              <a:buChar char="⮚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Боятся, что после раскрытия правды может стать только хуже.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0" y="1054649"/>
            <a:ext cx="12191999" cy="523220"/>
          </a:xfrm>
          <a:prstGeom prst="rect">
            <a:avLst/>
          </a:prstGeom>
          <a:solidFill>
            <a:srgbClr val="E13C7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ru-RU" sz="2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Особенности ситуации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5127403" y="194219"/>
            <a:ext cx="6956054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ПРОФИЛАКТИКА </a:t>
            </a:r>
            <a:r>
              <a:rPr lang="ru-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ЖЕСТОКОГО И ПРЕНЕБРЕЖИТЕЛЬНОГО ОТНОШЕНИЯ ДОМА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Возможно, это изображение (1 человек и текст «&quot; первое, что входит в законопроект O домашнем насилии, -это определение семейно-бытового насилия и составов, подходящих под термин. например, доведение до самоубийства и экономическое насилие, вещи, которые напрямую относятся K пожилым людям, все это составы домашнего насилия. полиция этого не знает алена попова, сооснователь проекта &lt;ты не одна&gt;&gt;»)" id="237" name="Google Shape;2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117" y="872968"/>
            <a:ext cx="3280616" cy="3280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&quot; по данным воз, с насилием сталкивается каждый десятый пожилой человек. кроме того, далеко не обо всех случаях жестокого обращения становится известно: по некоторым данным, не сообщается 80% инцидентов елена иванова, руководитель учебно-методического центра благотворительного фонда помощи пожилым людям и инвалидам &lt;старость в радость&gt;&gt;»)" id="238" name="Google Shape;23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8172" y="872968"/>
            <a:ext cx="3280616" cy="3280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амеличева лидия, координатор всероссийской горячей линии помощи пожилым &quot; психологическое насилие в нашей культуре насилием даже не считается. обращение, когда говорят &lt;&lt;опять пришла, жрать хочешь?!&quot;&gt; у нас вообще не считается каким-то насилием. это чаще всего образ жизни. по факту, такого насилия будет, K сожалению 90% BO всех семьях, потому что у нас нет культуры уважительного отношения K пожилым людям»)" id="239" name="Google Shape;23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9227" y="872967"/>
            <a:ext cx="3280616" cy="3280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тамара стегний. председатель правления общественной организации тульская городская организация женщин&gt;&gt; &quot; я сталкивалась с тем, что очень многие, например, говорили, что никакого насилия над ними не совершали, в анкете отмечали и побои, и психологическое насилие, и экономическое насилие. пострадавшие от насилия даже не всегда осознают, что с ними происходит»)" id="240" name="Google Shape;24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37645" y="4047428"/>
            <a:ext cx="3280616" cy="3280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&quot; молодые смотрят на своих родителей и говорят: &lt;&lt;мы такими быть не хотим, мы хотим быть другими. это поколение лузеров не должно мешать нам жить и развиваться&gt;&gt;. поэтому без преодоления разрыва между поколениями невозможно решить вопрос насилия над пожилыми людьми вести вадим самородов, начальник отдела международной деятельности и общественных проектов осп &lt;&lt;российский геронтологический научно-клинический центр имени пирогова&gt;&gt;.»)" id="241" name="Google Shape;24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9511" y="4131061"/>
            <a:ext cx="3280616" cy="3280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4348976" y="194219"/>
            <a:ext cx="7734481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lang="ru-RU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ЖЕСТОКОЕ И ПРЕНЕБРЕЖИТЕЛЬНОЕ ОТНОШЕНИЕ </a:t>
            </a:r>
            <a:r>
              <a:rPr i="0" lang="ru-RU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 СИСТЕМЕ МЕДИЦИНСКОГО И СОЦИАЛЬНОГО ОБСЛУЖИВАНИЯ</a:t>
            </a:r>
            <a:endParaRPr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358316" y="962316"/>
            <a:ext cx="114723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ru-RU" sz="20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Канадская сеть организаций по предотвращению жестокого обращения с пожилыми людьми выделяет 5 общих причин возникновения насилия в медицинских учреждениях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358316" y="2347448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358316" y="3356231"/>
            <a:ext cx="31543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Несоответствие навыков персонала современным требованиям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4796501" y="2347448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4796501" y="3356231"/>
            <a:ext cx="315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Дискриминация пожилых и нетрудоспособных людей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8676317" y="2347448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8676317" y="3356231"/>
            <a:ext cx="31543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Системные проблемы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1938525" y="4987241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1938525" y="5996024"/>
            <a:ext cx="315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Личностные особенности и черты характера персонала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7099158" y="4886901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7099158" y="5895684"/>
            <a:ext cx="315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Обособленность учреждения от общества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надежда рунихина заместитель директора по гериатрической работе осп российский ронтологический научно-клиническийцентр научно о-клинический рниму им. пирогова минздрава россии &quot; никто не хочет совершать жестокие поступки по отношению K пожилым людям, но отсутствие знаний и подготовки делает людей агрессорами.»)" id="266" name="Google Shape;2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5961" y="1003609"/>
            <a:ext cx="3460080" cy="3456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татьянарязанцева татьяна рязанцева K.M.H., заместитель главного врача московскогомногопрофильногоц ногопрофильного центра паллиативной помощи &quot; возможности москвы и возможности региона не сравнить. говорить всем использовать наши алгоритмы мы не можем возможности разные, регионы разные и финансирование разное.»)" id="267" name="Google Shape;26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6039" y="1003609"/>
            <a:ext cx="3460079" cy="345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&quot; когда говорят o насилии, думают, что агрессор вовне. Ho на самом деле специфика возраста и заболеваний предполагает, что пожилой человек сам по отношению K себе может применять насилие: перестает есть, пить, думает, что больше ни в чем не нуждается. елена иванова руководитель аналитического отдела бф к.ф.н ,доцент, CT. научный сотрудник центра &quot;геории текста аилингвистического обеспечения коммуникации&gt; российского государственного гуманитарного университета»)" id="268" name="Google Shape;2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6327" y="3635296"/>
            <a:ext cx="3456878" cy="345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&quot; персоналу не нравится, когда постоянно нажимают на кнопку вызова, и у одной женщины эту кнопку удалили. A вдруг сердечный приступ? и является ли это насилием? я задаю эти вопросы, чтобы вы задумались: хотите ли вы, чтобы с вами поступили точно так же. клавдия консон руководитель гериатрического центра длительной госпитализации хронических пациентов, центр неве-адар, компания &lt;&lt;рамат тамир&quot;, иерусалим, израиль»)" id="269" name="Google Shape;26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79240" y="3635296"/>
            <a:ext cx="3456878" cy="345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лана журкина п благотворительного фонда &quot;&lt;две жизни&gt;&gt; директор центра &quot;&lt;дом друзей&gt;&gt;, директор &quot; паллиативная помощь особая специальность. и мы благодарны врачам, которые поддерживают &quot;никому не нужных' людей, хотя и испытывают колоссальны нагрузки.»)" id="270" name="Google Shape;27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3182" y="1008719"/>
            <a:ext cx="3460079" cy="3456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(1 человек и текст «&quot; в рамках системы долговременного ухода поддержка семей это ключевая вещь, чтобы ухаживающий человек выдержал и семья не рассыпалась. при этом москве мы наблюдаем обратный подход: большое количество людей снимают с социального обслуживания из-за того, что у них есть дети, которые обязаны за ними ухаживать. елизавета олескина директор благотворительного фонда помощи пожилымлюдями пожилым инвалидам &lt;&lt;старость радость&gt;»)" id="271" name="Google Shape;27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3182" y="3635296"/>
            <a:ext cx="3460079" cy="345687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4"/>
          <p:cNvSpPr txBox="1"/>
          <p:nvPr/>
        </p:nvSpPr>
        <p:spPr>
          <a:xfrm>
            <a:off x="4348976" y="194219"/>
            <a:ext cx="77346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lang="ru-RU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ЖЕСТОКОЕ И ПРЕНЕБРЕЖИТЕЛЬНОЕ ОТНОШЕНИЕ </a:t>
            </a:r>
            <a:r>
              <a:rPr i="0" lang="ru-RU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 СИСТЕМЕ МЕДИЦИНСКОГО И СОЦИАЛЬНОГО ОБСЛУЖИВАНИЯ</a:t>
            </a:r>
            <a:endParaRPr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 txBox="1"/>
          <p:nvPr/>
        </p:nvSpPr>
        <p:spPr>
          <a:xfrm>
            <a:off x="4795024" y="194219"/>
            <a:ext cx="7288433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lang="ru-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ЖЕСТОКОЕ И ПРЕНЕБРЕЖИТЕЛЬНОЕ ОТНОШЕНИЕ К</a:t>
            </a: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ПОЖИЛЫ</a:t>
            </a:r>
            <a:r>
              <a:rPr lang="ru-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</a:t>
            </a: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С КОГНИТИВНЫМИ НАРУШЕНИЯМИ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655134" y="1233216"/>
            <a:ext cx="10518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Деменция - это массовое заболевание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Согласно статистике, каждые три секунды в мире кто-то заболевает деменцией.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В 2013 году с деменцией в мире было 44 млн человек,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в 2015 году – 47 млн человек, 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в 2030 году ожидается - 82 млн человек,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к 2050 году цифра вырастет до 152 млн человек. </a:t>
            </a:r>
            <a:endParaRPr i="0" sz="18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655134" y="3601542"/>
            <a:ext cx="10518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Деменция – это ухудшение способности ориентироваться в окружающем и внутреннем мире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С одной стороны, человек, который хуже ориентируется в окружающем мире, становится уязвимым для различных злоупотреблений. С другой стороны, ослабление контроля над внутренним миром, над эмоциями, утрата социальных навыков провоцирует конфликты даже с теми, у кого нет намерения злоупотреблять — самыми близкими людьми (что может привести к т.н. «непроизвольному насилию»). </a:t>
            </a:r>
            <a:endParaRPr i="0" sz="18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655134" y="6246867"/>
            <a:ext cx="10518300" cy="646500"/>
          </a:xfrm>
          <a:prstGeom prst="rect">
            <a:avLst/>
          </a:prstGeom>
          <a:solidFill>
            <a:srgbClr val="E13C7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Не всегда случаи </a:t>
            </a:r>
            <a:r>
              <a:rPr lang="ru-RU"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 к пожилым</a:t>
            </a:r>
            <a:r>
              <a:rPr i="0" lang="ru-RU" sz="1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с когнитивными нарушениями могут быть реальными. Люди могут страдать бредом отношения. </a:t>
            </a:r>
            <a:endParaRPr i="0" sz="18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0" y="702061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6547165" y="194219"/>
            <a:ext cx="5536292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ВОЗМОЖНЫЕ НАПРАВЛЕНИЯ РЕШЕНИЙ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766864" y="1135406"/>
            <a:ext cx="22525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Нормотворчество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8677513" y="3232234"/>
            <a:ext cx="240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Информирование и просвещение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8686467" y="1135406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Обучение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758879" y="3429007"/>
            <a:ext cx="263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Изменения в системе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4" name="Google Shape;294;p17"/>
          <p:cNvSpPr txBox="1"/>
          <p:nvPr/>
        </p:nvSpPr>
        <p:spPr>
          <a:xfrm>
            <a:off x="4584604" y="2201702"/>
            <a:ext cx="240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Инфраструктура и сервисы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766864" y="1519901"/>
            <a:ext cx="240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Принятие закона о насилии 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8387336" y="3984017"/>
            <a:ext cx="3392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Информационные кампании для широкой общественности, пожилых, в т.ч. информирование пожилых об алгоритмах действий в случае </a:t>
            </a:r>
            <a:r>
              <a:rPr lang="ru-R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</a:t>
            </a: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Просвещение пожилых об их правах.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Информирование о когнитивных нарушениях, симптомах, профилактике, алгоритмах действий.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Межпоколенческое сближение.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8442740" y="1504738"/>
            <a:ext cx="33924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Обучение медперсонала, социальных работников.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Обучение ухаживающих родственников.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Обучение НКО.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522176" y="3903590"/>
            <a:ext cx="3392400" cy="3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Межведомственное взаимодействие и четкие алгоритмы действий всех субъектов.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Создание сетей НКО, помогающих жертвам </a:t>
            </a:r>
            <a:r>
              <a:rPr lang="ru-R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отношения.</a:t>
            </a: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Внедрение СДУ как борьба с неглектом.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Атмосфера нулевой толерантности к </a:t>
            </a:r>
            <a:r>
              <a:rPr lang="ru-R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жестокому и пренебрежительному отношению</a:t>
            </a: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в медучреждениях.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Комиссия на гос. уровне.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4339004" y="2816760"/>
            <a:ext cx="3392400" cy="46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Создание сети кризисных центров/приютов для жертв </a:t>
            </a:r>
            <a:r>
              <a:rPr lang="ru-R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</a:t>
            </a: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Развитие горячих линий для жертв </a:t>
            </a:r>
            <a:r>
              <a:rPr lang="ru-R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</a:t>
            </a: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/ухаживающих родственников.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Консультации для жертв </a:t>
            </a:r>
            <a:r>
              <a:rPr lang="ru-RU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</a:t>
            </a: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Создание сервисов поддержки для ухаживающих родственников, медперсонала.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Создание благоприятной среды для больных когнитивными нарушениями.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•"/>
            </a:pPr>
            <a:r>
              <a:rPr i="0" lang="ru-RU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Масштабная реализация антидементного плана.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/>
          <p:nvPr/>
        </p:nvSpPr>
        <p:spPr>
          <a:xfrm>
            <a:off x="1525" y="702061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9"/>
          <p:cNvSpPr txBox="1"/>
          <p:nvPr/>
        </p:nvSpPr>
        <p:spPr>
          <a:xfrm>
            <a:off x="6203590" y="182563"/>
            <a:ext cx="5565238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КОНТАКТЫ</a:t>
            </a:r>
            <a:endParaRPr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" name="Google Shape;307;p19"/>
          <p:cNvPicPr preferRelativeResize="0"/>
          <p:nvPr/>
        </p:nvPicPr>
        <p:blipFill rotWithShape="1">
          <a:blip r:embed="rId4">
            <a:alphaModFix/>
          </a:blip>
          <a:srcRect b="32981" l="0" r="0" t="15098"/>
          <a:stretch/>
        </p:blipFill>
        <p:spPr>
          <a:xfrm>
            <a:off x="484296" y="1094190"/>
            <a:ext cx="4899649" cy="19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9"/>
          <p:cNvSpPr txBox="1"/>
          <p:nvPr/>
        </p:nvSpPr>
        <p:spPr>
          <a:xfrm>
            <a:off x="4109067" y="5497638"/>
            <a:ext cx="52629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400" u="none" cap="none" strike="noStrik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zabotaryadom@gmail.com</a:t>
            </a:r>
            <a:endParaRPr i="0" sz="2400" u="none" cap="none" strike="noStrik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4118042" y="4156391"/>
            <a:ext cx="71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400" u="sng" cap="none" strike="noStrike">
                <a:solidFill>
                  <a:srgbClr val="193250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Сайт Коалиции</a:t>
            </a:r>
            <a:endParaRPr i="0" sz="2400" u="sng" cap="none" strike="noStrike">
              <a:solidFill>
                <a:srgbClr val="1932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4109067" y="4828139"/>
            <a:ext cx="57540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400" u="sng" cap="none" strike="noStrike">
                <a:solidFill>
                  <a:srgbClr val="193250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Телеграм-канал «НКО + старшие</a:t>
            </a:r>
            <a:r>
              <a:rPr i="0" lang="ru-RU" sz="2400" u="none" cap="none" strike="noStrike">
                <a:solidFill>
                  <a:srgbClr val="193250"/>
                </a:solidFill>
                <a:latin typeface="Roboto"/>
                <a:ea typeface="Roboto"/>
                <a:cs typeface="Roboto"/>
                <a:sym typeface="Roboto"/>
              </a:rPr>
              <a:t>»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Изображение выглядит как окно, здание&#10;&#10;Автоматически созданное описание" id="311" name="Google Shape;31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676" y="4230991"/>
            <a:ext cx="389306" cy="38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16713" y="5569997"/>
            <a:ext cx="389306" cy="389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часы, векторная графика&#10;&#10;Автоматически созданное описание" id="313" name="Google Shape;31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19682" y="4878643"/>
            <a:ext cx="389305" cy="38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solidFill>
            <a:srgbClr val="193250"/>
          </a:solidFill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5186082" y="178608"/>
            <a:ext cx="6571130" cy="385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ИСТОРИЯ КОАЛИЦИИ</a:t>
            </a:r>
            <a:endParaRPr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263840"/>
            <a:ext cx="12196080" cy="584775"/>
          </a:xfrm>
          <a:prstGeom prst="rect">
            <a:avLst/>
          </a:prstGeom>
          <a:solidFill>
            <a:srgbClr val="DE6399">
              <a:alpha val="6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16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23 марта 2020 г.  Благотворительный фонд Елены и Геннадия Тимченко совместно с Альянсом </a:t>
            </a:r>
            <a:br>
              <a:rPr i="0" lang="ru-RU" sz="16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i="0" lang="ru-RU" sz="16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«Серебряный возраст» инициировали создание коалиции «Забота рядом»</a:t>
            </a:r>
            <a:endParaRPr i="0" sz="16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78720" y="2410394"/>
            <a:ext cx="2488680" cy="190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479" lvl="0" marL="28584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старшее поколение – наиболее уязвимы​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479" lvl="0" marL="2858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ситуация неопределённости​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479" lvl="0" marL="2858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ограниченность ресурсов​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479" lvl="0" marL="285840" marR="0" rtl="0" algn="l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рост объёма работы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8746560" y="2302672"/>
            <a:ext cx="2466720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479" lvl="0" marL="28584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обмен опытом​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479" lvl="0" marL="2858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возможность обратиться за советом​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479" lvl="0" marL="28584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единые инструменты реагирования​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479" lvl="0" marL="285840" marR="0" rtl="0" algn="l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Roboto Light"/>
              <a:buChar char="o"/>
            </a:pPr>
            <a:r>
              <a:rPr i="0" lang="ru-RU" sz="14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экспертные консультации</a:t>
            </a:r>
            <a:endParaRPr i="0" sz="1400" u="none" cap="none" strike="noStrike">
              <a:solidFill>
                <a:srgbClr val="3A383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descr="Изображение выглядит как знак&#10;&#10;Автоматически созданное описание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7160" y="2146200"/>
            <a:ext cx="3803040" cy="2270520"/>
          </a:xfrm>
          <a:prstGeom prst="rect">
            <a:avLst/>
          </a:prstGeom>
          <a:solidFill>
            <a:srgbClr val="78DCD2"/>
          </a:solidFill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3399480" y="2773320"/>
            <a:ext cx="702000" cy="1003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E63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817040" y="2817600"/>
            <a:ext cx="702000" cy="1003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8DC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739980" y="4840131"/>
            <a:ext cx="10517400" cy="1323399"/>
          </a:xfrm>
          <a:prstGeom prst="rect">
            <a:avLst/>
          </a:prstGeom>
          <a:solidFill>
            <a:srgbClr val="78DCD2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Мобилизация НКО в первые месяцы пандемии помогла решить срочные задачи помощи нуждающимся пожилым. Но пандемия выявила более глубокую проблему – одиноких пожилых людей, невидимых обществу и государству, помощь которым нужна регулярно. Было принято решение сохранить объединение НКО – Коалицию «Забота рядом» для продолжения работы в мирное время.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5186082" y="178608"/>
            <a:ext cx="6571130" cy="385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ЦЕЛЬ ОБЪЕДИНЕНИЯ</a:t>
            </a:r>
            <a:endParaRPr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911220" y="2134320"/>
            <a:ext cx="10360800" cy="3943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240" lvl="0" marL="2286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6CCC0"/>
              </a:buClr>
              <a:buSzPts val="2000"/>
              <a:buFont typeface="Roboto Light"/>
              <a:buChar char="▪"/>
            </a:pPr>
            <a:r>
              <a:rPr i="0" lang="ru-RU" sz="2000" u="none" cap="none" strike="noStrike">
                <a:solidFill>
                  <a:srgbClr val="16CCC0"/>
                </a:solidFill>
                <a:latin typeface="Roboto Light"/>
                <a:ea typeface="Roboto Light"/>
                <a:cs typeface="Roboto Light"/>
                <a:sym typeface="Roboto Light"/>
              </a:rPr>
              <a:t>Комплексная система</a:t>
            </a:r>
            <a:endParaRPr i="0" sz="20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ru-RU" sz="14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Цель Коалиции «Забота рядом» сложная и амбициозная - построить в России комплексную систему общественной заботы о людях старшего поколения силами НКО и местных сообществ во взаимодействии с властью и бизнесом.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28240" lvl="0" marL="228600" marR="0" rtl="0" algn="l">
              <a:lnSpc>
                <a:spcPct val="170000"/>
              </a:lnSpc>
              <a:spcBef>
                <a:spcPts val="1001"/>
              </a:spcBef>
              <a:spcAft>
                <a:spcPts val="0"/>
              </a:spcAft>
              <a:buClr>
                <a:srgbClr val="16CCC0"/>
              </a:buClr>
              <a:buSzPts val="2000"/>
              <a:buFont typeface="Roboto Light"/>
              <a:buChar char="▪"/>
            </a:pPr>
            <a:r>
              <a:rPr i="0" lang="ru-RU" sz="2000" u="none" cap="none" strike="noStrike">
                <a:solidFill>
                  <a:srgbClr val="16CCC0"/>
                </a:solidFill>
                <a:latin typeface="Roboto Light"/>
                <a:ea typeface="Roboto Light"/>
                <a:cs typeface="Roboto Light"/>
                <a:sym typeface="Roboto Light"/>
              </a:rPr>
              <a:t>Community Care System</a:t>
            </a:r>
            <a:endParaRPr i="0" sz="20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ru-RU" sz="14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Англоязычный термин, не имеющий аналогов в русском языке, переводится, как «система заботы силами сообщества».</a:t>
            </a:r>
            <a:endParaRPr i="0" sz="1400" u="none" cap="none" strike="noStrike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28240" lvl="0" marL="228600" marR="0" rtl="0" algn="l">
              <a:lnSpc>
                <a:spcPct val="170000"/>
              </a:lnSpc>
              <a:spcBef>
                <a:spcPts val="1001"/>
              </a:spcBef>
              <a:spcAft>
                <a:spcPts val="0"/>
              </a:spcAft>
              <a:buClr>
                <a:srgbClr val="16CCC0"/>
              </a:buClr>
              <a:buSzPts val="2000"/>
              <a:buFont typeface="Roboto Light"/>
              <a:buChar char="▪"/>
            </a:pPr>
            <a:r>
              <a:rPr i="0" lang="ru-RU" sz="2000" u="none" cap="none" strike="noStrike">
                <a:solidFill>
                  <a:srgbClr val="16CCC0"/>
                </a:solidFill>
                <a:latin typeface="Roboto Light"/>
                <a:ea typeface="Roboto Light"/>
                <a:cs typeface="Roboto Light"/>
                <a:sym typeface="Roboto Light"/>
              </a:rPr>
              <a:t>Общественная забота</a:t>
            </a:r>
            <a:endParaRPr i="0" sz="20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ru-RU" sz="14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Коалиция продвигает в России новый термин «общественная забота», расширяя понятие заботы силами сообщества до заботы, построенной на взаимодействии всех сфер общества.</a:t>
            </a:r>
            <a:endParaRPr i="0" sz="1400" u="none" cap="none" strike="noStrike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-4080" y="1354200"/>
            <a:ext cx="12196080" cy="707846"/>
          </a:xfrm>
          <a:prstGeom prst="rect">
            <a:avLst/>
          </a:prstGeom>
          <a:solidFill>
            <a:srgbClr val="E13C73">
              <a:alpha val="6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20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rPr>
              <a:t>Наша цель – построить в России социальный институт общественной заботы о людях старшего поколения.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6203590" y="182563"/>
            <a:ext cx="5565238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СИСТЕМА ОБЩЕСТВЕННОЙ ЗАБОТЫ</a:t>
            </a:r>
            <a:endParaRPr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505099" y="951476"/>
            <a:ext cx="7855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ru-RU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Как мы создаем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ru-RU" sz="2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систему общественной заботы</a:t>
            </a:r>
            <a:r>
              <a:rPr i="0" lang="ru-RU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ru-RU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вокруг пожилого человека</a:t>
            </a:r>
            <a:endParaRPr i="0" sz="28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05099" y="3079701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742565" y="3079701"/>
            <a:ext cx="338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Организуем взаимодействие всех, кто помогает или может помогать пожилым людям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6547165" y="3079701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7784630" y="3079701"/>
            <a:ext cx="33848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Информируем и просвещаем пожилых людей и их родственников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05099" y="4955610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742565" y="4955610"/>
            <a:ext cx="3384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Обучаем и консультируем НКО, собираем и распространяем лучшие практики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547165" y="4955610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7784630" y="4955610"/>
            <a:ext cx="3384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Привлекаем общественное внимание к проблематике, формируем информационную повестку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5186082" y="178608"/>
            <a:ext cx="6571130" cy="385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КОАЛИЦИЯ СЕЙЧАС</a:t>
            </a:r>
            <a:endParaRPr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635652" y="1581120"/>
            <a:ext cx="10848683" cy="3695760"/>
            <a:chOff x="772187" y="1546200"/>
            <a:chExt cx="10848683" cy="3695760"/>
          </a:xfrm>
        </p:grpSpPr>
        <p:sp>
          <p:nvSpPr>
            <p:cNvPr id="138" name="Google Shape;138;p5"/>
            <p:cNvSpPr/>
            <p:nvPr/>
          </p:nvSpPr>
          <p:spPr>
            <a:xfrm>
              <a:off x="772187" y="1563571"/>
              <a:ext cx="2497089" cy="769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ru-RU" sz="20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НКО</a:t>
              </a:r>
              <a:r>
                <a:rPr i="0" lang="ru-RU" sz="16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*</a:t>
              </a:r>
              <a:r>
                <a:rPr i="0" lang="ru-RU" sz="20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</a:t>
              </a:r>
              <a:r>
                <a:rPr i="0" lang="ru-RU" sz="3600" u="none" cap="none" strike="noStrike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&gt;</a:t>
              </a:r>
              <a:r>
                <a:rPr i="0" lang="ru-RU" sz="20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</a:t>
              </a:r>
              <a:r>
                <a:rPr lang="ru-RU" sz="4400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5</a:t>
              </a:r>
              <a:r>
                <a:rPr i="0" lang="ru-RU" sz="4400" u="none" cap="none" strike="noStrike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00</a:t>
              </a:r>
              <a:endParaRPr i="0" sz="44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041100" y="1546200"/>
              <a:ext cx="1680120" cy="769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ru-RU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ТРЦ</a:t>
              </a:r>
              <a:r>
                <a:rPr i="0" lang="ru-RU" sz="14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*</a:t>
              </a:r>
              <a:r>
                <a:rPr i="0" lang="ru-RU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– </a:t>
              </a:r>
              <a:r>
                <a:rPr i="0" lang="ru-RU" sz="4400" u="none" cap="none" strike="noStrike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r>
                <a:rPr lang="ru-RU" sz="4400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i="0" sz="44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890275" y="2366271"/>
              <a:ext cx="37563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71</a:t>
              </a: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регион РФ + Казахстан, Кыргызстан, Эстония</a:t>
              </a:r>
              <a:endParaRPr i="0" sz="18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122800" y="1688400"/>
              <a:ext cx="3243960" cy="1127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Каждый ТРЦ объединяет </a:t>
              </a:r>
              <a:endParaRPr i="0" sz="18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от </a:t>
              </a:r>
              <a:r>
                <a:rPr i="0" lang="ru-RU" sz="32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до </a:t>
              </a:r>
              <a:r>
                <a:rPr i="0" lang="ru-RU" sz="32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50 </a:t>
              </a: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НКО региона​</a:t>
              </a:r>
              <a:endParaRPr i="0" sz="18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9426600" y="1606320"/>
              <a:ext cx="2194270" cy="10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ВОЛОНТЁРОВ</a:t>
              </a:r>
              <a:endParaRPr i="0" sz="18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i="0" lang="ru-RU" sz="4400" u="none" cap="none" strike="noStrike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&gt; </a:t>
              </a:r>
              <a:r>
                <a:rPr lang="ru-RU" sz="4400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90</a:t>
              </a:r>
              <a:r>
                <a:rPr i="0" lang="ru-RU" sz="4400" u="none" cap="none" strike="noStrike">
                  <a:solidFill>
                    <a:srgbClr val="E13C73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00</a:t>
              </a:r>
              <a:endParaRPr i="0" sz="44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934560" y="3053880"/>
              <a:ext cx="10312560" cy="762120"/>
            </a:xfrm>
            <a:prstGeom prst="rect">
              <a:avLst/>
            </a:prstGeom>
            <a:solidFill>
              <a:srgbClr val="DE6399">
                <a:alpha val="6941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i="0" lang="ru-RU" sz="26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 работу вовлечены </a:t>
              </a:r>
              <a:r>
                <a:rPr i="0" lang="ru-RU" sz="2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&gt;</a:t>
              </a:r>
              <a:r>
                <a:rPr i="0" lang="ru-RU" sz="24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 </a:t>
              </a:r>
              <a:r>
                <a:rPr i="0" lang="ru-RU" sz="44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450</a:t>
              </a:r>
              <a:r>
                <a:rPr i="0" lang="ru-RU" sz="24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 </a:t>
              </a:r>
              <a:r>
                <a:rPr i="0" lang="ru-RU" sz="26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ТОС</a:t>
              </a:r>
              <a:r>
                <a:rPr i="0" lang="ru-RU" sz="16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*</a:t>
              </a:r>
              <a:r>
                <a:rPr i="0" lang="ru-RU" sz="26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на территориях</a:t>
              </a:r>
              <a:endParaRPr i="0" sz="26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934560" y="4248000"/>
              <a:ext cx="3575160" cy="792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ru-RU" sz="1800" u="none" cap="none" strike="noStrike">
                  <a:solidFill>
                    <a:srgbClr val="171616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Выявлено </a:t>
              </a:r>
              <a:r>
                <a:rPr i="0" lang="ru-RU" sz="2800" u="none" cap="none" strike="noStrike">
                  <a:solidFill>
                    <a:srgbClr val="171616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&gt; </a:t>
              </a:r>
              <a:r>
                <a:rPr lang="ru-RU" sz="2800">
                  <a:solidFill>
                    <a:srgbClr val="171616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71</a:t>
              </a:r>
              <a:r>
                <a:rPr i="0" lang="ru-RU" sz="2800" u="none" cap="none" strike="noStrike">
                  <a:solidFill>
                    <a:srgbClr val="171616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00 </a:t>
              </a:r>
              <a:endParaRPr i="0" sz="2800" u="none" cap="none" strike="noStrike">
                <a:solidFill>
                  <a:srgbClr val="171616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ru-RU" sz="1800" u="none" cap="none" strike="noStrike">
                  <a:solidFill>
                    <a:srgbClr val="171616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одиноких пожилых​</a:t>
              </a:r>
              <a:endParaRPr i="0" sz="1800" u="none" cap="none" strike="noStrike">
                <a:solidFill>
                  <a:srgbClr val="171616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6950160" y="4248000"/>
              <a:ext cx="4146480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ru-RU" sz="2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 100 000 </a:t>
              </a: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пожилых людей получили </a:t>
              </a:r>
              <a:r>
                <a:rPr i="0" lang="ru-RU" sz="1800" u="none" cap="none" strike="noStrike">
                  <a:solidFill>
                    <a:srgbClr val="3A3838"/>
                  </a:solidFill>
                  <a:latin typeface="Roboto Light"/>
                  <a:ea typeface="Roboto Light"/>
                  <a:cs typeface="Roboto Light"/>
                  <a:sym typeface="Roboto Light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помощь</a:t>
              </a:r>
              <a:r>
                <a:rPr i="0" lang="ru-RU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  <a:extLst>
                    <a:ext uri="http://customooxmlschemas.google.com/">
                      <go:slidesCustomData xmlns:go="http://customooxmlschemas.google.com/" textRoundtripDataId="1"/>
                    </a:ext>
                  </a:extLst>
                </a:rPr>
                <a:t>​</a:t>
              </a:r>
              <a:endParaRPr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146" name="Google Shape;14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23360" y="4045320"/>
              <a:ext cx="1207800" cy="119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78440" y="1659960"/>
              <a:ext cx="1064160" cy="1075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5"/>
            <p:cNvSpPr/>
            <p:nvPr/>
          </p:nvSpPr>
          <p:spPr>
            <a:xfrm>
              <a:off x="6257520" y="4146840"/>
              <a:ext cx="702000" cy="100332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E6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 flipH="1">
              <a:off x="4098960" y="4124520"/>
              <a:ext cx="688680" cy="102528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E6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4938480" y="1602720"/>
              <a:ext cx="101880" cy="1222200"/>
            </a:xfrm>
            <a:prstGeom prst="rect">
              <a:avLst/>
            </a:prstGeom>
            <a:solidFill>
              <a:srgbClr val="78DC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8483400" y="1591560"/>
              <a:ext cx="101880" cy="1222200"/>
            </a:xfrm>
            <a:prstGeom prst="rect">
              <a:avLst/>
            </a:prstGeom>
            <a:solidFill>
              <a:srgbClr val="78DC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</p:grpSp>
      <p:sp>
        <p:nvSpPr>
          <p:cNvPr id="152" name="Google Shape;152;p5"/>
          <p:cNvSpPr txBox="1"/>
          <p:nvPr/>
        </p:nvSpPr>
        <p:spPr>
          <a:xfrm>
            <a:off x="707665" y="5971506"/>
            <a:ext cx="108937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ru-RU" sz="1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*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ru-RU" sz="1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НКО – некоммерческая организация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ru-RU" sz="1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ТРЦ – территориальный ресурсный центр Коалиции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ru-RU" sz="1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ТОС – территориальное общественное самоуправление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1500" y="638261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к, темный&#10;&#10;Автоматически созданное описание"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9298" r="32882" t="0"/>
          <a:stretch/>
        </p:blipFill>
        <p:spPr>
          <a:xfrm>
            <a:off x="6229215" y="702061"/>
            <a:ext cx="5962785" cy="685800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9" name="Google Shape;159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3657600" y="193407"/>
            <a:ext cx="8430322" cy="385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"/>
              <a:buNone/>
            </a:pPr>
            <a:r>
              <a:rPr lang="ru-RU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ЖЕСТОКОЕ ОБРАЩЕНИЕ С </a:t>
            </a:r>
            <a:r>
              <a:rPr i="0" lang="ru-RU" sz="1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ПОЖИЛЫМИ ЛЮДЬМИ: АКТУАЛЬНОСТЬ ПРОБЛЕМЫ</a:t>
            </a:r>
            <a:endParaRPr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205079" y="941516"/>
            <a:ext cx="65092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Согласно Европейскому докладу ВОЗ по предупреждению жестокого обращения с пожилыми людьми, в Европейском регионе ежегодно: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01033" y="1801517"/>
            <a:ext cx="2988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ru-RU" sz="2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до</a:t>
            </a:r>
            <a:r>
              <a:rPr i="0" lang="ru-RU" sz="72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 29</a:t>
            </a:r>
            <a:r>
              <a:rPr i="0" lang="ru-RU" sz="8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i="0" lang="ru-RU" sz="2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млн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01033" y="3045892"/>
            <a:ext cx="1758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i="0" lang="ru-RU" sz="72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6</a:t>
            </a:r>
            <a:r>
              <a:rPr i="0" lang="ru-RU" sz="8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i="0" lang="ru-RU" sz="2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млн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301033" y="4347892"/>
            <a:ext cx="1758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i="0" lang="ru-RU" sz="72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r>
              <a:rPr i="0" lang="ru-RU" sz="8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i="0" lang="ru-RU" sz="2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млн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301033" y="5948443"/>
            <a:ext cx="2574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i="0" lang="ru-RU" sz="72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2500</a:t>
            </a:r>
            <a:endParaRPr i="0" sz="2800" u="none" cap="none" strike="noStrike">
              <a:solidFill>
                <a:srgbClr val="E13C7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3289352" y="2476197"/>
            <a:ext cx="363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пожилых испытывают психологическое насилие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2048450" y="3743998"/>
            <a:ext cx="389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пожилых становятся жертвами финансовых злоупотреблений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2048450" y="5028335"/>
            <a:ext cx="376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пожилых становятся жертвами физического насилия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2802116" y="6266152"/>
            <a:ext cx="363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пожилых погибают от рук членов семьи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5127403" y="182563"/>
            <a:ext cx="6956054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Программа предотвращения жестокого и пренебрежительного отношения к пожилым людям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505099" y="946647"/>
            <a:ext cx="1237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ru-RU" sz="28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Цель: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505099" y="3079701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1742564" y="3079701"/>
            <a:ext cx="43534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Инициировать актуализацию темы в профессиональном сообществе и среди других целевых аудиторий.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6547165" y="3079701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7784630" y="3079701"/>
            <a:ext cx="396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Сформировать круг экспертов, заинтересованных организаций, представителей органов власти для обсуждения проблематики и выработки возможных решений.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05099" y="4955610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1742565" y="4955610"/>
            <a:ext cx="4353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Достичь договоренностей о дальнейших шагах на уровне ТРЦ и НКО (регион/профессиональные организации) и на уровне созданных партнерств.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611425" y="1431650"/>
            <a:ext cx="799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Инициировать процесс объединения вокруг обсуждения проблематики заинтересованные стороны, </a:t>
            </a: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готовых</a:t>
            </a:r>
            <a:r>
              <a:rPr i="0" lang="ru-RU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в дальнейшем участвовать в конкретных действиях по решению проблемы.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5127403" y="194219"/>
            <a:ext cx="6956054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ПАРТНЕРЫ ПРОГРАММЫ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Бизнес и Общество | Партнёры | СТАРОСТЬ В РАДОСТЬ благотворительный фонд  помощи пожилым людям и инвалидам" id="192" name="Google Shape;1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2272" y="4766027"/>
            <a:ext cx="3391230" cy="1788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доровое долголетие" id="193" name="Google Shape;19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798841"/>
            <a:ext cx="4844867" cy="1788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изнес и Общество | Партнёры | ВЕРА фонд помощи хосписам" id="194" name="Google Shape;19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4300" y="4131061"/>
            <a:ext cx="3230258" cy="278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9074" y="1798850"/>
            <a:ext cx="5004928" cy="178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0" y="70206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5127403" y="194219"/>
            <a:ext cx="6956054" cy="336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"/>
              <a:buNone/>
            </a:pPr>
            <a:r>
              <a:rPr i="0" lang="ru-RU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ПЕРВЫЙ ЭТАП ПРОГРАММЫ</a:t>
            </a:r>
            <a:endParaRPr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1487606" y="1617251"/>
            <a:ext cx="923330" cy="92333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ru-RU" sz="4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298891" y="3248628"/>
            <a:ext cx="33009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Профилактика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 к пожилым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дома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Профилактика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 к пожилым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в системе медицинского и социального обслуживания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Профилактика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пренебрежительного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отношения к пожилым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с когнитивными нарушениями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512019" y="2733273"/>
            <a:ext cx="28745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4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Рабочих встречи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527787" y="1404122"/>
            <a:ext cx="1133377" cy="1133377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i="0" lang="ru-RU" sz="41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16</a:t>
            </a:r>
            <a:endParaRPr i="0" sz="41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764057" y="3248628"/>
            <a:ext cx="3300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Представители партнеров программы, фондов, помогающих жертвам </a:t>
            </a:r>
            <a:r>
              <a:rPr lang="ru-RU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жестокого и пренебрежительного отношения</a:t>
            </a: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правозащитники, представители медицинских учреждений, организаций, занимающихся уходом, работой с когнитивными нарушениями.   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5255866" y="2750113"/>
            <a:ext cx="16802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4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Спикеров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9356570" y="1201689"/>
            <a:ext cx="1376400" cy="1376400"/>
          </a:xfrm>
          <a:prstGeom prst="ellipse">
            <a:avLst/>
          </a:prstGeom>
          <a:solidFill>
            <a:srgbClr val="E13C73"/>
          </a:solidFill>
          <a:ln cap="flat" cmpd="sng" w="12700">
            <a:solidFill>
              <a:srgbClr val="E13C7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7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&gt;100</a:t>
            </a:r>
            <a:endParaRPr i="0" sz="27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8592348" y="3248628"/>
            <a:ext cx="33007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ru-RU" sz="16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Представители НКО, социальных, медицинских и  образовательных учреждений из 37 регионов России.  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8960131" y="2786922"/>
            <a:ext cx="216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400" u="none" cap="none" strike="noStrike">
                <a:solidFill>
                  <a:srgbClr val="E13C73"/>
                </a:solidFill>
                <a:latin typeface="Roboto Light"/>
                <a:ea typeface="Roboto Light"/>
                <a:cs typeface="Roboto Light"/>
                <a:sym typeface="Roboto Light"/>
              </a:rPr>
              <a:t>Регистраций</a:t>
            </a:r>
            <a:endParaRPr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2021-04-05T10:10:14Z</dcterms:created>
  <dc:creator>PC</dc:creator>
</cp:coreProperties>
</file>