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 Black"/>
      <p:bold r:id="rId6"/>
      <p:boldItalic r:id="rId7"/>
    </p:embeddedFont>
    <p:embeddedFont>
      <p:font typeface="Roboto"/>
      <p:regular r:id="rId8"/>
      <p:bold r:id="rId9"/>
      <p:italic r:id="rId10"/>
      <p:boldItalic r:id="rId11"/>
    </p:embeddedFont>
    <p:embeddedFont>
      <p:font typeface="Robo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Light-bold.fntdata"/><Relationship Id="rId12" Type="http://schemas.openxmlformats.org/officeDocument/2006/relationships/font" Target="fonts/RobotoLigh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.fntdata"/><Relationship Id="rId15" Type="http://schemas.openxmlformats.org/officeDocument/2006/relationships/font" Target="fonts/RobotoLight-boldItalic.fntdata"/><Relationship Id="rId14" Type="http://schemas.openxmlformats.org/officeDocument/2006/relationships/font" Target="fonts/RobotoLight-italic.fntdata"/><Relationship Id="rId5" Type="http://schemas.openxmlformats.org/officeDocument/2006/relationships/slide" Target="slides/slide1.xml"/><Relationship Id="rId6" Type="http://schemas.openxmlformats.org/officeDocument/2006/relationships/font" Target="fonts/RobotoBlack-bold.fntdata"/><Relationship Id="rId7" Type="http://schemas.openxmlformats.org/officeDocument/2006/relationships/font" Target="fonts/RobotoBlack-boldItalic.fntdata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mmunity-canvas.org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hyperlink" Target="http://community-canvas.org/?ref=mv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/>
          <p:nvPr/>
        </p:nvSpPr>
        <p:spPr>
          <a:xfrm>
            <a:off x="170430" y="456900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5FAFD6"/>
                </a:solidFill>
                <a:latin typeface="Roboto Black"/>
                <a:ea typeface="Roboto Black"/>
                <a:cs typeface="Roboto Black"/>
                <a:sym typeface="Roboto Black"/>
              </a:rPr>
              <a:t>1. Цель</a:t>
            </a:r>
            <a:r>
              <a:rPr b="0" i="0" lang="en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700" u="none" cap="none" strike="noStrike">
                <a:solidFill>
                  <a:srgbClr val="5FAFD6"/>
                </a:solidFill>
                <a:latin typeface="Roboto"/>
                <a:ea typeface="Roboto"/>
                <a:cs typeface="Roboto"/>
                <a:sym typeface="Roboto"/>
              </a:rPr>
              <a:t>Зачем существует сообщество?</a:t>
            </a:r>
            <a:endParaRPr b="0" i="0" sz="700" u="none" cap="none" strike="noStrike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51;p12"/>
          <p:cNvSpPr/>
          <p:nvPr/>
        </p:nvSpPr>
        <p:spPr>
          <a:xfrm>
            <a:off x="170425" y="1966514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5FAFD6"/>
                </a:solidFill>
                <a:latin typeface="Roboto Black"/>
                <a:ea typeface="Roboto Black"/>
                <a:cs typeface="Roboto Black"/>
                <a:sym typeface="Roboto Black"/>
              </a:rPr>
              <a:t>2. Идентичность</a:t>
            </a:r>
            <a:r>
              <a:rPr b="0" i="0" lang="en" sz="700" u="none" cap="none" strike="noStrik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5FAFD6"/>
                </a:solidFill>
                <a:latin typeface="Roboto"/>
                <a:ea typeface="Roboto"/>
                <a:cs typeface="Roboto"/>
                <a:sym typeface="Roboto"/>
              </a:rPr>
              <a:t>Для кого сообщество, и каков в него отбор?</a:t>
            </a:r>
            <a:endParaRPr b="0" i="0" sz="700" u="none" cap="none" strike="noStrike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52;p12"/>
          <p:cNvSpPr/>
          <p:nvPr/>
        </p:nvSpPr>
        <p:spPr>
          <a:xfrm>
            <a:off x="3104805" y="456900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5FAFD6"/>
                </a:solidFill>
                <a:latin typeface="Roboto Black"/>
                <a:ea typeface="Roboto Black"/>
                <a:cs typeface="Roboto Black"/>
                <a:sym typeface="Roboto Black"/>
              </a:rPr>
              <a:t>3. Ценности</a:t>
            </a:r>
            <a:r>
              <a:rPr b="0" i="0" lang="en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700" u="none" cap="none" strike="noStrike">
                <a:solidFill>
                  <a:srgbClr val="5FAFD6"/>
                </a:solidFill>
                <a:latin typeface="Roboto"/>
                <a:ea typeface="Roboto"/>
                <a:cs typeface="Roboto"/>
                <a:sym typeface="Roboto"/>
              </a:rPr>
              <a:t>Какие 3 принципа нам важны?</a:t>
            </a:r>
            <a:endParaRPr b="0" i="0" sz="700" u="none" cap="none" strike="noStrike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53;p12"/>
          <p:cNvSpPr/>
          <p:nvPr/>
        </p:nvSpPr>
        <p:spPr>
          <a:xfrm>
            <a:off x="3104796" y="1966509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5FAFD6"/>
                </a:solidFill>
                <a:latin typeface="Roboto Black"/>
                <a:ea typeface="Roboto Black"/>
                <a:cs typeface="Roboto Black"/>
                <a:sym typeface="Roboto Black"/>
              </a:rPr>
              <a:t>4. Определение успеха </a:t>
            </a:r>
            <a:r>
              <a:rPr b="0" i="0" lang="en" sz="700" u="none" cap="none" strike="noStrike">
                <a:solidFill>
                  <a:srgbClr val="5FAFD6"/>
                </a:solidFill>
                <a:latin typeface="Roboto"/>
                <a:ea typeface="Roboto"/>
                <a:cs typeface="Roboto"/>
                <a:sym typeface="Roboto"/>
              </a:rPr>
              <a:t>Каковы 3 метрики, которые определят наш успех в следующие 12 месяцев?</a:t>
            </a:r>
            <a:endParaRPr b="0" i="0" sz="700" u="none" cap="none" strike="noStrike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5FAFD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" name="Google Shape;54;p12"/>
          <p:cNvSpPr/>
          <p:nvPr/>
        </p:nvSpPr>
        <p:spPr>
          <a:xfrm>
            <a:off x="6039210" y="456902"/>
            <a:ext cx="2934600" cy="30192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EF677B"/>
                </a:solidFill>
                <a:latin typeface="Roboto Black"/>
                <a:ea typeface="Roboto Black"/>
                <a:cs typeface="Roboto Black"/>
                <a:sym typeface="Roboto Black"/>
              </a:rPr>
              <a:t>5. Опыт</a:t>
            </a:r>
            <a:r>
              <a:rPr b="1" i="0" lang="en" sz="700" u="none" cap="none" strike="noStrike">
                <a:solidFill>
                  <a:srgbClr val="2F708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EF677B"/>
                </a:solidFill>
                <a:latin typeface="Roboto"/>
                <a:ea typeface="Roboto"/>
                <a:cs typeface="Roboto"/>
                <a:sym typeface="Roboto"/>
              </a:rPr>
              <a:t>Что происходит в нашем сообществе на  повторяющейся основе, что позволяет нам достичь наших целей и отразить наши ценности? </a:t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AA37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AA37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AA374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2"/>
          <p:cNvSpPr/>
          <p:nvPr/>
        </p:nvSpPr>
        <p:spPr>
          <a:xfrm>
            <a:off x="7503638" y="3476176"/>
            <a:ext cx="14700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7BC66B"/>
                </a:solidFill>
                <a:latin typeface="Roboto Black"/>
                <a:ea typeface="Roboto Black"/>
                <a:cs typeface="Roboto Black"/>
                <a:sym typeface="Roboto Black"/>
              </a:rPr>
              <a:t>9. Взаимодействие</a:t>
            </a:r>
            <a:r>
              <a:rPr b="1" i="0" lang="en" sz="700" u="none" cap="none" strike="noStrike">
                <a:solidFill>
                  <a:srgbClr val="4B864E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7BC66B"/>
                </a:solidFill>
                <a:latin typeface="Roboto"/>
                <a:ea typeface="Roboto"/>
                <a:cs typeface="Roboto"/>
                <a:sym typeface="Roboto"/>
              </a:rPr>
              <a:t>Каковы простейшие каналы для нашего взаимодействия? Как мы видим нашу здоровую коммуникацию?</a:t>
            </a:r>
            <a:endParaRPr b="0" i="0" sz="700" u="none" cap="none" strike="noStrike">
              <a:solidFill>
                <a:srgbClr val="7BC66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7BC66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2"/>
          <p:cNvSpPr/>
          <p:nvPr/>
        </p:nvSpPr>
        <p:spPr>
          <a:xfrm>
            <a:off x="170425" y="3476176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EF677B"/>
                </a:solidFill>
                <a:latin typeface="Roboto Black"/>
                <a:ea typeface="Roboto Black"/>
                <a:cs typeface="Roboto Black"/>
                <a:sym typeface="Roboto Black"/>
              </a:rPr>
              <a:t>6. Роли</a:t>
            </a:r>
            <a:r>
              <a:rPr b="0" i="0" lang="en" sz="700" u="none" cap="none" strike="noStrike">
                <a:solidFill>
                  <a:srgbClr val="AA374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EF677B"/>
                </a:solidFill>
                <a:latin typeface="Roboto"/>
                <a:ea typeface="Roboto"/>
                <a:cs typeface="Roboto"/>
                <a:sym typeface="Roboto"/>
              </a:rPr>
              <a:t>Какие различные роли могут принимать </a:t>
            </a:r>
            <a:r>
              <a:rPr b="0" i="0" lang="en" sz="700" u="none" cap="none" strike="noStrike">
                <a:solidFill>
                  <a:srgbClr val="EF677B"/>
                </a:solidFill>
                <a:latin typeface="Roboto"/>
                <a:ea typeface="Roboto"/>
                <a:cs typeface="Roboto"/>
                <a:sym typeface="Roboto"/>
              </a:rPr>
              <a:t>члены</a:t>
            </a:r>
            <a:r>
              <a:rPr b="0" i="0" lang="en" sz="700" u="none" cap="none" strike="noStrike">
                <a:solidFill>
                  <a:srgbClr val="EF677B"/>
                </a:solidFill>
                <a:latin typeface="Roboto"/>
                <a:ea typeface="Roboto"/>
                <a:cs typeface="Roboto"/>
                <a:sym typeface="Roboto"/>
              </a:rPr>
              <a:t> в нашем сообществе? Какие взаимоотношения между ними?</a:t>
            </a:r>
            <a:endParaRPr b="0" i="0" sz="700" u="none" cap="none" strike="noStrike">
              <a:solidFill>
                <a:srgbClr val="EF677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EF677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2"/>
          <p:cNvSpPr txBox="1"/>
          <p:nvPr/>
        </p:nvSpPr>
        <p:spPr>
          <a:xfrm>
            <a:off x="115875" y="88725"/>
            <a:ext cx="49569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" sz="15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Минимально жизнеспособное сообщество (MV</a:t>
            </a:r>
            <a:r>
              <a:rPr b="1" lang="en" sz="15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b="1" i="0" lang="en" sz="1500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 b="0" i="0" sz="1500" u="none" cap="none" strike="noStrik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2"/>
          <p:cNvSpPr/>
          <p:nvPr/>
        </p:nvSpPr>
        <p:spPr>
          <a:xfrm>
            <a:off x="3104789" y="3476176"/>
            <a:ext cx="29346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700" u="none" cap="none" strike="noStrike">
                <a:solidFill>
                  <a:srgbClr val="EF677B"/>
                </a:solidFill>
                <a:latin typeface="Roboto Black"/>
                <a:ea typeface="Roboto Black"/>
                <a:cs typeface="Roboto Black"/>
                <a:sym typeface="Roboto Black"/>
              </a:rPr>
              <a:t>7. Правила</a:t>
            </a:r>
            <a:r>
              <a:rPr b="0" i="0" lang="en" sz="700" u="none" cap="none" strike="noStrike">
                <a:solidFill>
                  <a:srgbClr val="AA374D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EF677B"/>
                </a:solidFill>
                <a:latin typeface="Roboto"/>
                <a:ea typeface="Roboto"/>
                <a:cs typeface="Roboto"/>
                <a:sym typeface="Roboto"/>
              </a:rPr>
              <a:t>Какие принципы и ограничения помогают нам достичь нашей цели и отразить наши ценности?</a:t>
            </a:r>
            <a:endParaRPr b="0" i="0" sz="700" u="none" cap="none" strike="noStrike">
              <a:solidFill>
                <a:srgbClr val="EF677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EF677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2"/>
          <p:cNvSpPr txBox="1"/>
          <p:nvPr/>
        </p:nvSpPr>
        <p:spPr>
          <a:xfrm>
            <a:off x="7764700" y="88725"/>
            <a:ext cx="7878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434343"/>
                </a:solidFill>
                <a:latin typeface="Roboto Light"/>
                <a:ea typeface="Roboto Light"/>
                <a:cs typeface="Roboto Light"/>
                <a:sym typeface="Roboto Light"/>
              </a:rPr>
              <a:t>Check out the full Community Canvas </a:t>
            </a:r>
            <a:r>
              <a:rPr b="0" i="0" lang="en" sz="700" u="sng" cap="none" strike="noStrike">
                <a:solidFill>
                  <a:schemeClr val="hlink"/>
                </a:solidFill>
                <a:latin typeface="Roboto Light"/>
                <a:ea typeface="Roboto Light"/>
                <a:cs typeface="Roboto Light"/>
                <a:sym typeface="Roboto Light"/>
                <a:hlinkClick r:id="rId3"/>
              </a:rPr>
              <a:t>here</a:t>
            </a:r>
            <a:endParaRPr b="1" i="0" sz="1300" u="none" cap="none" strike="noStrik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0" name="Google Shape;6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79549" y="88725"/>
            <a:ext cx="358526" cy="307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30025" y="146763"/>
            <a:ext cx="544250" cy="19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53634" y="146774"/>
            <a:ext cx="191401" cy="1914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2">
            <a:hlinkClick r:id="rId7"/>
          </p:cNvPr>
          <p:cNvSpPr txBox="1"/>
          <p:nvPr/>
        </p:nvSpPr>
        <p:spPr>
          <a:xfrm>
            <a:off x="5395589" y="146775"/>
            <a:ext cx="1644000" cy="19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" sz="1300" u="none" cap="none" strike="noStrike">
                <a:solidFill>
                  <a:srgbClr val="2F7089"/>
                </a:solidFill>
                <a:latin typeface="Roboto"/>
                <a:ea typeface="Roboto"/>
                <a:cs typeface="Roboto"/>
                <a:sym typeface="Roboto"/>
              </a:rPr>
              <a:t>Community Canvas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2"/>
          <p:cNvSpPr/>
          <p:nvPr/>
        </p:nvSpPr>
        <p:spPr>
          <a:xfrm>
            <a:off x="6039188" y="3476176"/>
            <a:ext cx="1470000" cy="1509600"/>
          </a:xfrm>
          <a:prstGeom prst="roundRect">
            <a:avLst>
              <a:gd fmla="val 0" name="adj"/>
            </a:avLst>
          </a:prstGeom>
          <a:solidFill>
            <a:srgbClr val="FFFFFF"/>
          </a:solidFill>
          <a:ln cap="flat" cmpd="sng" w="76200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7BC66B"/>
                </a:solidFill>
                <a:latin typeface="Roboto Black"/>
                <a:ea typeface="Roboto Black"/>
                <a:cs typeface="Roboto Black"/>
                <a:sym typeface="Roboto Black"/>
              </a:rPr>
              <a:t>8. Управление</a:t>
            </a:r>
            <a:r>
              <a:rPr b="0" i="0" lang="en" sz="700" u="none" cap="none" strike="noStrik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en" sz="700" u="none" cap="none" strike="noStrike">
                <a:solidFill>
                  <a:srgbClr val="7BC66B"/>
                </a:solidFill>
                <a:latin typeface="Roboto"/>
                <a:ea typeface="Roboto"/>
                <a:cs typeface="Roboto"/>
                <a:sym typeface="Roboto"/>
              </a:rPr>
              <a:t>Как мы принимаем решения?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7BC66B"/>
                </a:solidFill>
                <a:latin typeface="Roboto"/>
                <a:ea typeface="Roboto"/>
                <a:cs typeface="Roboto"/>
                <a:sym typeface="Roboto"/>
              </a:rPr>
              <a:t>Кто что решает?</a:t>
            </a:r>
            <a:endParaRPr b="0" i="0" sz="700" u="none" cap="none" strike="noStrike">
              <a:solidFill>
                <a:srgbClr val="7BC66B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700">
              <a:solidFill>
                <a:srgbClr val="7BC66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