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1" r:id="rId4"/>
    <p:sldId id="262" r:id="rId5"/>
    <p:sldId id="259" r:id="rId6"/>
    <p:sldId id="265" r:id="rId7"/>
    <p:sldId id="260" r:id="rId8"/>
    <p:sldId id="257" r:id="rId9"/>
    <p:sldId id="258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02" r:id="rId35"/>
    <p:sldId id="293" r:id="rId36"/>
    <p:sldId id="294" r:id="rId37"/>
    <p:sldId id="295" r:id="rId38"/>
    <p:sldId id="296" r:id="rId39"/>
    <p:sldId id="289" r:id="rId40"/>
    <p:sldId id="297" r:id="rId41"/>
    <p:sldId id="290" r:id="rId42"/>
    <p:sldId id="291" r:id="rId43"/>
    <p:sldId id="292" r:id="rId44"/>
    <p:sldId id="299" r:id="rId45"/>
    <p:sldId id="288" r:id="rId46"/>
    <p:sldId id="301" r:id="rId47"/>
    <p:sldId id="300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99" autoAdjust="0"/>
  </p:normalViewPr>
  <p:slideViewPr>
    <p:cSldViewPr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0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5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8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3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22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6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32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6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0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78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56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79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91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13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75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0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9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28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22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8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5955F4-0EFE-4CC4-9CD0-FA2B5EE50C1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DA1464-5903-49E3-8A1B-15B86911E54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E5948-78FB-4856-BE63-437CF1974A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1079-00AB-413F-A91D-B4A8D83DBE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792" y="69269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/>
            </a:r>
            <a:br>
              <a:rPr lang="ru-RU" sz="6000" dirty="0"/>
            </a:br>
            <a:r>
              <a:rPr lang="ru-RU" sz="4000" dirty="0"/>
              <a:t>Биологические и медико-социальные последствия старения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33" y="2276872"/>
            <a:ext cx="4824536" cy="3859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1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утяжеление общего состояния;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в чужеродную среду;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зависимости от других людей;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материальные затраты;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 от лекарственной терапии (полипрагмазия);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менять привычный образ жизни;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усваивать много новой информации;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страдания.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болезней</a:t>
            </a:r>
          </a:p>
        </p:txBody>
      </p:sp>
    </p:spTree>
    <p:extLst>
      <p:ext uri="{BB962C8B-B14F-4D97-AF65-F5344CB8AC3E}">
        <p14:creationId xmlns:p14="http://schemas.microsoft.com/office/powerpoint/2010/main" val="351993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829485"/>
              </p:ext>
            </p:extLst>
          </p:nvPr>
        </p:nvGraphicFramePr>
        <p:xfrm>
          <a:off x="457200" y="1524000"/>
          <a:ext cx="8229600" cy="368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18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dirty="0"/>
                        <a:t>Легко ранимая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осторожность, аккуратность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dirty="0"/>
                        <a:t>Сухость и истончение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увлажняющие и питательные кремы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dirty="0"/>
                        <a:t>Плохо заживает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интенсивное лечение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dirty="0"/>
                        <a:t>Быстро</a:t>
                      </a:r>
                      <a:r>
                        <a:rPr lang="ru-RU" baseline="0" dirty="0"/>
                        <a:t> развиваются опрелости и пролежни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тщательный профилактический уход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dirty="0"/>
                        <a:t>Склонность к развитию онкологических заболеваний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периодические осмотры всей поверхности тела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 и ее придатки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921100"/>
              </p:ext>
            </p:extLst>
          </p:nvPr>
        </p:nvGraphicFramePr>
        <p:xfrm>
          <a:off x="467544" y="1556792"/>
          <a:ext cx="8229600" cy="476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181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sz="1600" dirty="0"/>
                        <a:t>Легко ранимая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осторожность, аккуратность, качество постельного белья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229">
                <a:tc>
                  <a:txBody>
                    <a:bodyPr/>
                    <a:lstStyle/>
                    <a:p>
                      <a:r>
                        <a:rPr lang="ru-RU" sz="1600" dirty="0"/>
                        <a:t>Сухость и истончение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увлажняющие и питательные кремы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474">
                <a:tc>
                  <a:txBody>
                    <a:bodyPr/>
                    <a:lstStyle/>
                    <a:p>
                      <a:r>
                        <a:rPr lang="ru-RU" sz="1600" dirty="0"/>
                        <a:t>Плохо заживает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интенсивное лечение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sz="1600" dirty="0"/>
                        <a:t>Быстро</a:t>
                      </a:r>
                      <a:r>
                        <a:rPr lang="ru-RU" sz="1600" baseline="0" dirty="0"/>
                        <a:t> развиваются опрелости и пролежни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тщательный профилактический уход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технические средства для лежачих больных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sz="1600" dirty="0"/>
                        <a:t>Склонность к развитию онкологических заболеваний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периодические осмотры всей поверхности тела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sz="1600" dirty="0"/>
                        <a:t>Легко смещается по отношению к п/ж клетчатке с разрывом сосудов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правильное перемещение тела в кровати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811">
                <a:tc>
                  <a:txBody>
                    <a:bodyPr/>
                    <a:lstStyle/>
                    <a:p>
                      <a:r>
                        <a:rPr lang="ru-RU" sz="1600" dirty="0"/>
                        <a:t>Волосы редкие, ломкие, седые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регулярный уход за волосами, короткие стрижки, использование специальных шампуней, осторожное причесывание редкими гребнями.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02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Опорно-двигательный аппарат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794588"/>
              </p:ext>
            </p:extLst>
          </p:nvPr>
        </p:nvGraphicFramePr>
        <p:xfrm>
          <a:off x="251520" y="1524000"/>
          <a:ext cx="8640960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7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Уменьшение костной массы, уменьшение прочности костной ткани, патологические переломы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двигательная активность,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массаж,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гимнастика,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профилактика падений, в </a:t>
                      </a:r>
                      <a:r>
                        <a:rPr lang="ru-RU" dirty="0" err="1"/>
                        <a:t>т.ч</a:t>
                      </a:r>
                      <a:r>
                        <a:rPr lang="ru-RU" dirty="0"/>
                        <a:t>. с использованием технических средств,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диета,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анальгетики,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силовые упражнения,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психотерапия для побуждения к действиям,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психотерапия для лечения вторичной депрессии.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Истончение хрящевой ткани и болевой синдром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Тугоподвижность суставов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Ограничение подвижности из-за болевого синдрома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Потеря мышечной массы, потеря мышечной силы, повышенная утомляемость, снижение скорости ходьбы, низкий уровень физической активности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Депрессия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7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синдрома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старческой астении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50013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Старческая астения (англ. -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frailty)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клинический синдром, включающий в себя: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1) потерю веса, в том числе на фоне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саркопении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(атрофия    скелетной мускулатуры),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2) доказанное динамометрически снижение силы кисти,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3) выраженную слабость и повышенную утомляемость,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4) снижение скорости передвижения,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5) значительное снижение физической активности.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 L.P. et al., 2001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распространенность синдрома старческой астении после 65 лет составляет около 45,0%.</a:t>
            </a:r>
          </a:p>
          <a:p>
            <a:pPr algn="r">
              <a:buNone/>
            </a:pPr>
            <a:endParaRPr lang="ru-RU" sz="2900" i="1" dirty="0"/>
          </a:p>
          <a:p>
            <a:pPr algn="r">
              <a:buNone/>
            </a:pPr>
            <a:endParaRPr lang="ru-RU" sz="2900" i="1" dirty="0"/>
          </a:p>
          <a:p>
            <a:pPr algn="r">
              <a:buNone/>
            </a:pPr>
            <a:endParaRPr lang="ru-RU" sz="2900" i="1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5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01050"/>
              </p:ext>
            </p:extLst>
          </p:nvPr>
        </p:nvGraphicFramePr>
        <p:xfrm>
          <a:off x="395536" y="836712"/>
          <a:ext cx="822960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r>
                        <a:rPr lang="ru-RU" dirty="0"/>
                        <a:t>Слабость сердечной мышцы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/>
                        <a:t>«передышки», </a:t>
                      </a:r>
                    </a:p>
                    <a:p>
                      <a:r>
                        <a:rPr lang="ru-RU" dirty="0"/>
                        <a:t>нельзя торопить, постепенность </a:t>
                      </a:r>
                    </a:p>
                    <a:p>
                      <a:r>
                        <a:rPr lang="ru-RU" dirty="0"/>
                        <a:t>информирование,</a:t>
                      </a:r>
                    </a:p>
                    <a:p>
                      <a:r>
                        <a:rPr lang="ru-RU" dirty="0"/>
                        <a:t>контроль за приемом препаратов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r>
                        <a:rPr lang="ru-RU" dirty="0"/>
                        <a:t>Неспособность сердца обеспечить интенсивную деятельность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r>
                        <a:rPr lang="ru-RU" dirty="0"/>
                        <a:t>Неспособность сердца обеспечить резкие перепады интенсивности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r>
                        <a:rPr lang="ru-RU" dirty="0"/>
                        <a:t>Повышение АД при физической работе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4127">
                <a:tc>
                  <a:txBody>
                    <a:bodyPr/>
                    <a:lstStyle/>
                    <a:p>
                      <a:r>
                        <a:rPr lang="ru-RU" dirty="0"/>
                        <a:t>Резкие подъемы АД при внезапных ситуациях, испуге, стрессе, эмоциональном напряжении с риском развития инсульта, инфаркта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щадящий подход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068">
                <a:tc>
                  <a:txBody>
                    <a:bodyPr/>
                    <a:lstStyle/>
                    <a:p>
                      <a:r>
                        <a:rPr lang="ru-RU" dirty="0"/>
                        <a:t>Резкое падение АД при изменении положения тела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постепенное (ступенчатое) изменение положения тела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36064">
                <a:tc>
                  <a:txBody>
                    <a:bodyPr/>
                    <a:lstStyle/>
                    <a:p>
                      <a:r>
                        <a:rPr lang="ru-RU" dirty="0"/>
                        <a:t>Слабость венозных клапанов, варикозное расширение вен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мышцы ног – второе сердце двигательная активность, гимнастика, положение тела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Кровеносная система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8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940815"/>
              </p:ext>
            </p:extLst>
          </p:nvPr>
        </p:nvGraphicFramePr>
        <p:xfrm>
          <a:off x="457200" y="15240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Уменьшение объема вдыхаемого воздуха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«борьба» с постельным образом жизни,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двигательная активность,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двигательная активность при вынужденном постельном режиме,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дыхательная гимнастика,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массаж,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приподнятый головной конец кровати,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частые проветривания,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частые прогулки на свежем воздухе,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</a:t>
                      </a:r>
                      <a:r>
                        <a:rPr lang="ru-RU" baseline="0" dirty="0"/>
                        <a:t> дренажной функции бронхов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Плохая вентиляция легких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Снижение кашлевого рефлекса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газообмена с развитием гипоксии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Дыхательная система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52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46936"/>
              </p:ext>
            </p:extLst>
          </p:nvPr>
        </p:nvGraphicFramePr>
        <p:xfrm>
          <a:off x="457200" y="908723"/>
          <a:ext cx="8229600" cy="504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9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r>
                        <a:rPr lang="ru-RU" sz="1400" dirty="0"/>
                        <a:t>Потеря аппетита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выявление</a:t>
                      </a:r>
                      <a:r>
                        <a:rPr lang="ru-RU" sz="1400" baseline="0" dirty="0"/>
                        <a:t> причины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r>
                        <a:rPr lang="ru-RU" sz="1400" dirty="0"/>
                        <a:t>Патологическая прожорливость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консультация психиатра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122">
                <a:tc>
                  <a:txBody>
                    <a:bodyPr/>
                    <a:lstStyle/>
                    <a:p>
                      <a:r>
                        <a:rPr lang="ru-RU" sz="1400" dirty="0"/>
                        <a:t>Малое количество слюны, сухость полости рта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осмотр, туалет полости рта, </a:t>
                      </a:r>
                    </a:p>
                    <a:p>
                      <a:r>
                        <a:rPr lang="ru-RU" sz="1400" dirty="0"/>
                        <a:t>лимонный сок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r>
                        <a:rPr lang="ru-RU" sz="1400" dirty="0"/>
                        <a:t>Гнилостные процессы в полости рта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165">
                <a:tc>
                  <a:txBody>
                    <a:bodyPr/>
                    <a:lstStyle/>
                    <a:p>
                      <a:r>
                        <a:rPr lang="ru-RU" sz="1400" dirty="0"/>
                        <a:t>Плохая механическая обработка пищи во рту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консультация протезиста, выбор методов кулинарной обработки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Недостаток пищеварительных соков, нарушение работы пищеварительных желез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ферментотерапия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1117">
                <a:tc>
                  <a:txBody>
                    <a:bodyPr/>
                    <a:lstStyle/>
                    <a:p>
                      <a:r>
                        <a:rPr lang="ru-RU" sz="1400" dirty="0"/>
                        <a:t>Нарушенное продвижение пищевого комка по кишечнику, запоры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стула,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подвижный образ жизни,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ежедневные прогулки,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гимнастика,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массаж передней брюшной стенки живота,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лежание на животе или в позе </a:t>
                      </a:r>
                      <a:r>
                        <a:rPr kumimoji="0"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Симса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употребление достаточного количество жидкости, овощей и фруктов.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Пищеварительная система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52219"/>
              </p:ext>
            </p:extLst>
          </p:nvPr>
        </p:nvGraphicFramePr>
        <p:xfrm>
          <a:off x="457200" y="1524000"/>
          <a:ext cx="82296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Уменьшение суточного количества мочи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достаточный объем</a:t>
                      </a:r>
                      <a:r>
                        <a:rPr lang="ru-RU" baseline="0" dirty="0"/>
                        <a:t> выпиваемой жидкости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Моча высокой концентрации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профилактика специфического запаха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Задержка лекарственных препаратов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общего состояния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Утолщение стенки мочевого пузыря, уменьшение эластичности и емкости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создание удобных и комфортных условий для мочеиспускания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замыкательной функции сфинктеров мочевого пузыря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Мочевыделительная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28205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получает информацию посредством шести основных органов чувств: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(зрение),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уши (слух),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(вкус),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 (обоняние)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 (осязание, ощущение боли, температуры)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вестибулярный аппарат (чувство равновесия и положения в пространстве, ускорение, ощущение веса)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рецепторы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чувств</a:t>
            </a:r>
          </a:p>
        </p:txBody>
      </p:sp>
    </p:spTree>
    <p:extLst>
      <p:ext uri="{BB962C8B-B14F-4D97-AF65-F5344CB8AC3E}">
        <p14:creationId xmlns:p14="http://schemas.microsoft.com/office/powerpoint/2010/main" val="114514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08373"/>
              </p:ext>
            </p:extLst>
          </p:nvPr>
        </p:nvGraphicFramePr>
        <p:xfrm>
          <a:off x="251520" y="1524000"/>
          <a:ext cx="871296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рефракции – старческая дальнозоркость.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регулярная (не реже 1 раза в год) проверка зрения,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проверка состояния стекол очков и обучение уходу за очками,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подсветка темных мест (подъезды, коридоры, прихожие), контрастные знаки (на ребрах ступеней, углах стен, пороги, углы дверных проемов и др.),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dirty="0"/>
                        <a:t>поручни, использование опор и др.,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профилактика падений,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при общении: всегда стойте к лицом к лицу; не прикрывайте ваше лицо и не находитесь в темноте; не стойте контражур.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аккомодации - способности глаза к рассматриванию предметов на разных расстояниях.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периферического зрения.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световой и </a:t>
                      </a:r>
                      <a:r>
                        <a:rPr lang="ru-RU" dirty="0" err="1"/>
                        <a:t>темновой</a:t>
                      </a:r>
                      <a:r>
                        <a:rPr lang="ru-RU" dirty="0"/>
                        <a:t> адаптации («куриная» слепота)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10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Зрение</a:t>
            </a:r>
            <a:br>
              <a:rPr lang="ru-RU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 marL="180000" indent="457200">
              <a:buNone/>
            </a:pPr>
            <a:endParaRPr lang="ru-RU" sz="3200" dirty="0"/>
          </a:p>
          <a:p>
            <a:pPr marL="180000" indent="457200">
              <a:buNone/>
            </a:pPr>
            <a:r>
              <a:rPr lang="ru-RU" sz="3200" dirty="0"/>
              <a:t>Старение – возникновение в процессе жизни телесных, а затем и функциональных изменений. </a:t>
            </a:r>
          </a:p>
          <a:p>
            <a:pPr marL="180000" indent="457200">
              <a:buNone/>
            </a:pPr>
            <a:r>
              <a:rPr lang="ru-RU" sz="3200" dirty="0"/>
              <a:t>Организм со временем прогрессивно теряет присущие ему возможности.</a:t>
            </a:r>
          </a:p>
          <a:p>
            <a:pPr marL="180000" indent="457200">
              <a:buNone/>
            </a:pPr>
            <a:r>
              <a:rPr lang="ru-RU" sz="3200" dirty="0"/>
              <a:t>За этим следует целый ряд негативных и очень болезненных для человека последствий. </a:t>
            </a:r>
          </a:p>
          <a:p>
            <a:pPr marL="180000" indent="457200">
              <a:buNone/>
            </a:pPr>
            <a:r>
              <a:rPr lang="ru-RU" sz="3200" dirty="0"/>
              <a:t>Старение в любом случае заканчивается смертью. </a:t>
            </a:r>
          </a:p>
        </p:txBody>
      </p:sp>
    </p:spTree>
    <p:extLst>
      <p:ext uri="{BB962C8B-B14F-4D97-AF65-F5344CB8AC3E}">
        <p14:creationId xmlns:p14="http://schemas.microsoft.com/office/powerpoint/2010/main" val="351110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82240"/>
              </p:ext>
            </p:extLst>
          </p:nvPr>
        </p:nvGraphicFramePr>
        <p:xfrm>
          <a:off x="539552" y="2132856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Тугоухость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проверка остроты слуха,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использование правил общения с тугоухим: говорите лицом к лицу, не прикрывайте ваше лицо и не находитесь в темноте, не говорите с полным ртом, говорите громко и четко, но не кричите, сведите к минимуму фоновый шум, выключая телевизор или радио,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коррекция тугоухости у специалиста.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Изменение характера и поведения слабослышащего.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</a:t>
            </a:r>
          </a:p>
        </p:txBody>
      </p:sp>
    </p:spTree>
    <p:extLst>
      <p:ext uri="{BB962C8B-B14F-4D97-AF65-F5344CB8AC3E}">
        <p14:creationId xmlns:p14="http://schemas.microsoft.com/office/powerpoint/2010/main" val="4761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73968"/>
              </p:ext>
            </p:extLst>
          </p:nvPr>
        </p:nvGraphicFramePr>
        <p:xfrm>
          <a:off x="457200" y="1524000"/>
          <a:ext cx="82296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Ухудшение и/или извращение вкусовых ощущений, пища становится безвкусной, ухудшается аппетит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туалет полости рта,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использование пряностей при приготовлении пищи,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контроль качества пищи.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обоняния, появление невосприимчивости к запахам.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 и обоняние</a:t>
            </a:r>
          </a:p>
        </p:txBody>
      </p:sp>
    </p:spTree>
    <p:extLst>
      <p:ext uri="{BB962C8B-B14F-4D97-AF65-F5344CB8AC3E}">
        <p14:creationId xmlns:p14="http://schemas.microsoft.com/office/powerpoint/2010/main" val="253458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285808"/>
              </p:ext>
            </p:extLst>
          </p:nvPr>
        </p:nvGraphicFramePr>
        <p:xfrm>
          <a:off x="467544" y="1700808"/>
          <a:ext cx="8208912" cy="341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19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220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правильного восприятия соприкасающихся с поверхностью тела предметов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определение проблем,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«правильная» посуда,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«правильная» обувь,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контроль за температурой воды, особенно в ванной,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тактильное общение,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/>
                        <a:t>профилактика падений.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r>
                        <a:rPr lang="ru-RU" dirty="0"/>
                        <a:t>Снижение подошвенной чувствительности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r>
                        <a:rPr lang="ru-RU" dirty="0"/>
                        <a:t>Тактильный голод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956">
                <a:tc>
                  <a:txBody>
                    <a:bodyPr/>
                    <a:lstStyle/>
                    <a:p>
                      <a:r>
                        <a:rPr lang="ru-RU" dirty="0"/>
                        <a:t>Нарушение правильного ощущения положения тела в пространстве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8445624" cy="112474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Тактильная, болевая, температурная и проприоцептивная (глубокая) чувствительность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72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Хрупкое равновесие, легко нарушающееся и с трудом востанавливающееся при заболеваниях, лекарственной терапии, эмоциональных напряжениях, стрессах и др.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472" y="72623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    Гомеостаз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постоянство внутренней среды организма)</a:t>
            </a:r>
          </a:p>
        </p:txBody>
      </p:sp>
    </p:spTree>
    <p:extLst>
      <p:ext uri="{BB962C8B-B14F-4D97-AF65-F5344CB8AC3E}">
        <p14:creationId xmlns:p14="http://schemas.microsoft.com/office/powerpoint/2010/main" val="384585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Основные психические функции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84470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2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Способность получать и преобразовывать  информацию из внешнего мира.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Восприятие</a:t>
            </a:r>
          </a:p>
        </p:txBody>
      </p:sp>
      <p:pic>
        <p:nvPicPr>
          <p:cNvPr id="9218" name="Picture 2" descr="F:\Старики\Рисунки и фотографии\человек под дожде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94826"/>
            <a:ext cx="5599456" cy="4044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6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Внимание</a:t>
            </a:r>
            <a:r>
              <a:rPr lang="ru-RU" sz="3600" dirty="0">
                <a:solidFill>
                  <a:schemeClr val="bg1"/>
                </a:solidFill>
              </a:rPr>
              <a:t> - психофизиологический процесс, который проявляется в сосредоточенности на чем-либо. </a:t>
            </a:r>
          </a:p>
        </p:txBody>
      </p:sp>
      <p:pic>
        <p:nvPicPr>
          <p:cNvPr id="1026" name="Picture 2" descr="https://catherineasquithgallery.com/uploads/posts/2021-02/1613545505_203-p-kartinki-na-belom-fone-dlya-prezentatsii-2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5892" r="16220" b="6077"/>
          <a:stretch/>
        </p:blipFill>
        <p:spPr bwMode="auto">
          <a:xfrm>
            <a:off x="2483768" y="2708920"/>
            <a:ext cx="3960440" cy="3168352"/>
          </a:xfrm>
          <a:prstGeom prst="rect">
            <a:avLst/>
          </a:prstGeom>
          <a:noFill/>
          <a:ln w="3175">
            <a:solidFill>
              <a:schemeClr val="tx2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97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Память</a:t>
            </a:r>
          </a:p>
        </p:txBody>
      </p:sp>
      <p:pic>
        <p:nvPicPr>
          <p:cNvPr id="6147" name="Picture 3" descr="F:\Старики\Рисунки и фотографии\книги на полках_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79251"/>
            <a:ext cx="5376879" cy="3576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411280"/>
            <a:ext cx="33123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Память - это способность человека запоминать, сохранять, воспроизводить и забывать информацию собственного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109486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Мышление</a:t>
            </a:r>
            <a:r>
              <a:rPr lang="ru-RU" sz="3600" dirty="0">
                <a:solidFill>
                  <a:schemeClr val="bg1"/>
                </a:solidFill>
              </a:rPr>
              <a:t> — процесс познавательной деятельности человека, характеризующийся обобщенным и опосредствованным отражением действительности.</a:t>
            </a:r>
          </a:p>
        </p:txBody>
      </p:sp>
      <p:pic>
        <p:nvPicPr>
          <p:cNvPr id="10243" name="Picture 3" descr="F:\Старики\Рисунки и фотографии\шахматист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31" y="2996952"/>
            <a:ext cx="539776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6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91480"/>
            <a:ext cx="842493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bg1"/>
                </a:solidFill>
              </a:rPr>
              <a:t>Интеллект</a:t>
            </a:r>
            <a:r>
              <a:rPr lang="ru-RU" sz="2000" dirty="0">
                <a:solidFill>
                  <a:schemeClr val="bg1"/>
                </a:solidFill>
              </a:rPr>
              <a:t> — качество психики, состоящее из способности приспосабливаться к новым ситуациям, </a:t>
            </a:r>
            <a:r>
              <a:rPr lang="ru-RU" sz="2000" dirty="0" smtClean="0">
                <a:solidFill>
                  <a:schemeClr val="bg1"/>
                </a:solidFill>
              </a:rPr>
              <a:t>способности </a:t>
            </a:r>
            <a:r>
              <a:rPr lang="ru-RU" sz="2000" dirty="0">
                <a:solidFill>
                  <a:schemeClr val="bg1"/>
                </a:solidFill>
              </a:rPr>
              <a:t>к обучению и запоминанию на основе опыта, </a:t>
            </a:r>
            <a:r>
              <a:rPr lang="ru-RU" sz="2000" dirty="0" smtClean="0">
                <a:solidFill>
                  <a:schemeClr val="bg1"/>
                </a:solidFill>
              </a:rPr>
              <a:t>пониманию </a:t>
            </a:r>
            <a:r>
              <a:rPr lang="ru-RU" sz="2000" dirty="0">
                <a:solidFill>
                  <a:schemeClr val="bg1"/>
                </a:solidFill>
              </a:rPr>
              <a:t>и применению абстрактных концепций, и использованию своих знаний для управления окружающей человека средой.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Общая способность к познанию и решению проблем, которая объединяет все познавательные способности: ощущение, восприятие, память, представление, мышление, воображение, а также внимание, волю и рефлексию.</a:t>
            </a:r>
          </a:p>
        </p:txBody>
      </p:sp>
      <p:pic>
        <p:nvPicPr>
          <p:cNvPr id="11266" name="Picture 2" descr="F:\Старики\Рисунки и фотографии\Лект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4881885" cy="286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нарушения психологических и психических функций (восприятия, внимания, памяти, мышления, интеллекта, эмоций, воли, сознания, поведения, психомоторных функций);</a:t>
            </a:r>
          </a:p>
          <a:p>
            <a:r>
              <a:rPr lang="ru-RU" dirty="0"/>
              <a:t>нарушения языковых и речевых функций (нарушения устной и письменной, вербальной и невербальной речи, нарушения голосообразования и пр.);</a:t>
            </a:r>
          </a:p>
          <a:p>
            <a:r>
              <a:rPr lang="ru-RU" dirty="0"/>
              <a:t>нарушения сенсорных функций (зрения, слуха, обоняния, осязания, тактильной, болевой, температурной и других видов чувствительности);</a:t>
            </a:r>
          </a:p>
          <a:p>
            <a:r>
              <a:rPr lang="ru-RU" dirty="0"/>
              <a:t>нарушения статодинамических функций (двигательных функций головы, туловища, конечностей, статики, координации движений);</a:t>
            </a:r>
          </a:p>
          <a:p>
            <a:r>
              <a:rPr lang="ru-RU" dirty="0"/>
              <a:t>нарушения функций кровообращения, дыхания, пищеварения, выделения, кроветворения, обмена веществ и энергии, внутренней секреции, иммунитета.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Нарушение функций </a:t>
            </a:r>
            <a:br>
              <a:rPr lang="ru-RU" dirty="0"/>
            </a:br>
            <a:r>
              <a:rPr lang="ru-RU" dirty="0"/>
              <a:t>стареющего организма</a:t>
            </a:r>
          </a:p>
        </p:txBody>
      </p:sp>
    </p:spTree>
    <p:extLst>
      <p:ext uri="{BB962C8B-B14F-4D97-AF65-F5344CB8AC3E}">
        <p14:creationId xmlns:p14="http://schemas.microsoft.com/office/powerpoint/2010/main" val="590951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Эмоции – выраженные внутренние переживания в ответ на внешние обстоятельства</a:t>
            </a:r>
          </a:p>
        </p:txBody>
      </p:sp>
      <p:pic>
        <p:nvPicPr>
          <p:cNvPr id="12290" name="Picture 2" descr="F:\Старики\Рисунки и фотографии\Эмо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132856"/>
            <a:ext cx="5976664" cy="438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Воля</a:t>
            </a:r>
            <a:r>
              <a:rPr lang="ru-RU" sz="3200" dirty="0">
                <a:solidFill>
                  <a:schemeClr val="bg1"/>
                </a:solidFill>
              </a:rPr>
              <a:t> - способность человека принимать решения на основе мыслительного процесса и направлять свои мысли и действия в соответствии с принятым решением. </a:t>
            </a:r>
          </a:p>
        </p:txBody>
      </p:sp>
      <p:pic>
        <p:nvPicPr>
          <p:cNvPr id="13314" name="Picture 2" descr="F:\Старики\Рисунки и фотографии\Кула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24825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приверженность к медицинскому лечению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104" y="112474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Комплаентность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196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100" b="1" dirty="0"/>
              <a:t>Умеренно выраженные нарушения </a:t>
            </a:r>
            <a:r>
              <a:rPr lang="ru-RU" sz="4100" dirty="0"/>
              <a:t>функций стареющего организма, приводящие к умеренно выраженным нарушениям повседневной жизнедеятельности. Незначительная зависимость от посторонней помощи. Психические функции сохранены в достаточной степени для адекватного поведения и общения. Периодическая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4800" dirty="0"/>
              <a:t>Повседневная жизнедеятельность нарушена в такой степени, что подопечный нуждается в постоянной помощи (еженедельной, ежедневной), но это помощь не занимает много времени (покормить, сменить памперс, принести еду, убраться в помещении, постирать). Психические функции сохранены в достаточной степени для адекватного поведения и общения. Имеются некоторые изменения психических функций, но они поддаются коррекции.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4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b="1" dirty="0" smtClean="0"/>
              <a:t>Значительно  выраженные нарушения</a:t>
            </a:r>
            <a:endParaRPr lang="ru-RU" sz="4400" b="1" dirty="0"/>
          </a:p>
          <a:p>
            <a:pPr marL="0" indent="0" algn="ctr">
              <a:buNone/>
            </a:pPr>
            <a:r>
              <a:rPr lang="ru-RU" sz="4400" dirty="0"/>
              <a:t>Подопечный целиком зависит от посторонней помощи и требует постоянного наблюдения и квалифицированной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2695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Нередко присоединяется психическое расстройство. </a:t>
            </a:r>
            <a:endParaRPr lang="ru-RU" sz="4400" dirty="0"/>
          </a:p>
          <a:p>
            <a:pPr marL="0" indent="0">
              <a:buNone/>
            </a:pPr>
            <a:r>
              <a:rPr lang="ru-RU" sz="4400" dirty="0"/>
              <a:t>При обнаружении неадекватного поведения, выраженных странностей, отсутствие памяти, невозможности наладить контакт необходимо сообщить об этом родственникам и/или в лечебное учреждение по месту жительства подопечного. Уход и помощь пожилым людям с проявлениями старческого слабоумия, других психических заболеваний требует привлечения специализированной сестринской и врачебной помощи, а также специальных знаний и умений.</a:t>
            </a:r>
          </a:p>
        </p:txBody>
      </p:sp>
    </p:spTree>
    <p:extLst>
      <p:ext uri="{BB962C8B-B14F-4D97-AF65-F5344CB8AC3E}">
        <p14:creationId xmlns:p14="http://schemas.microsoft.com/office/powerpoint/2010/main" val="297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89732"/>
            <a:ext cx="9144000" cy="704773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Этапы оказания медико-социальной помощи пожилым людям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715" y="2675003"/>
            <a:ext cx="2952328" cy="2739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Диагностика</a:t>
            </a:r>
          </a:p>
          <a:p>
            <a:pPr algn="ctr"/>
            <a:r>
              <a:rPr lang="ru-RU" sz="2400" dirty="0"/>
              <a:t>нарушенных функций и категорий </a:t>
            </a:r>
            <a:r>
              <a:rPr lang="ru-RU" sz="2400" dirty="0" err="1"/>
              <a:t>жизнедеятель-ности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6806" y="2636913"/>
            <a:ext cx="2925542" cy="2777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Планирование - что, как, какими силами и средствами можно исправить или скомпенсировать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7875" y="3064001"/>
            <a:ext cx="2202777" cy="1445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Наши действия</a:t>
            </a:r>
          </a:p>
          <a:p>
            <a:pPr algn="ctr"/>
            <a:endParaRPr lang="ru-RU" sz="2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884758" y="3748544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80977" y="3749364"/>
            <a:ext cx="432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818265" y="4509121"/>
            <a:ext cx="162927" cy="291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4941168"/>
            <a:ext cx="2025083" cy="1379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  <a:p>
            <a:pPr algn="ctr"/>
            <a:r>
              <a:rPr lang="ru-RU" sz="2400" dirty="0"/>
              <a:t>Анализ</a:t>
            </a:r>
          </a:p>
          <a:p>
            <a:pPr algn="ctr"/>
            <a:r>
              <a:rPr lang="ru-RU" sz="2400" dirty="0"/>
              <a:t>результатов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80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Шкала </a:t>
            </a:r>
            <a:r>
              <a:rPr lang="ru-RU" sz="3600" dirty="0" err="1" smtClean="0"/>
              <a:t>Бартел</a:t>
            </a:r>
            <a:endParaRPr lang="ru-RU" sz="3600" dirty="0"/>
          </a:p>
          <a:p>
            <a:pPr marL="0" indent="0">
              <a:buNone/>
            </a:pPr>
            <a:r>
              <a:rPr lang="ru-RU" sz="2800" b="1" dirty="0"/>
              <a:t>Прием пищи</a:t>
            </a:r>
          </a:p>
          <a:p>
            <a:pPr marL="0" indent="0">
              <a:buNone/>
            </a:pPr>
            <a:r>
              <a:rPr lang="ru-RU" sz="2800" b="1" dirty="0"/>
              <a:t>Персональный туалет (</a:t>
            </a:r>
            <a:r>
              <a:rPr lang="ru-RU" sz="1800" b="1" dirty="0"/>
              <a:t>умывание лица, причесывание, чистка зубов, бритье)</a:t>
            </a:r>
          </a:p>
          <a:p>
            <a:pPr marL="0" indent="0">
              <a:buNone/>
            </a:pPr>
            <a:r>
              <a:rPr lang="ru-RU" sz="2800" b="1" dirty="0"/>
              <a:t>Одевание</a:t>
            </a:r>
          </a:p>
          <a:p>
            <a:pPr marL="0" indent="0">
              <a:buNone/>
            </a:pPr>
            <a:r>
              <a:rPr lang="ru-RU" sz="2800" b="1" dirty="0"/>
              <a:t>Прием ванны</a:t>
            </a:r>
          </a:p>
          <a:p>
            <a:pPr marL="0" indent="0">
              <a:buNone/>
            </a:pPr>
            <a:r>
              <a:rPr lang="ru-RU" sz="2800" b="1" dirty="0"/>
              <a:t>Контроль тазовых функций (</a:t>
            </a:r>
            <a:r>
              <a:rPr lang="ru-RU" sz="1800" b="1" dirty="0"/>
              <a:t>мочеиспускание, дефекация</a:t>
            </a:r>
            <a:r>
              <a:rPr lang="ru-RU" sz="2800" b="1" dirty="0"/>
              <a:t>)</a:t>
            </a:r>
          </a:p>
          <a:p>
            <a:pPr marL="0" indent="0">
              <a:buNone/>
            </a:pPr>
            <a:r>
              <a:rPr lang="ru-RU" sz="2800" b="1" dirty="0"/>
              <a:t>Посещение туалета</a:t>
            </a:r>
          </a:p>
          <a:p>
            <a:pPr marL="0" indent="0">
              <a:buNone/>
            </a:pPr>
            <a:r>
              <a:rPr lang="ru-RU" sz="2800" b="1" dirty="0"/>
              <a:t>Вставание с постели</a:t>
            </a:r>
          </a:p>
          <a:p>
            <a:pPr marL="0" indent="0">
              <a:buNone/>
            </a:pPr>
            <a:r>
              <a:rPr lang="ru-RU" sz="2800" b="1" dirty="0"/>
              <a:t>Передвижение </a:t>
            </a:r>
          </a:p>
          <a:p>
            <a:pPr marL="0" indent="0">
              <a:buNone/>
            </a:pPr>
            <a:r>
              <a:rPr lang="ru-RU" sz="2800" b="1" dirty="0"/>
              <a:t>Подъем по лестнице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902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персональном уходе (в повседневной жизнедеятельности);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дому, решение бытовых проблем;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безопасной среды;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досуга;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устранение факторов, вызывающих дискомфорт и эмоциональное напряжение;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медицинском уходе;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 в реабилитации;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Духовная.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помощи пациентам</a:t>
            </a:r>
          </a:p>
        </p:txBody>
      </p:sp>
    </p:spTree>
    <p:extLst>
      <p:ext uri="{BB962C8B-B14F-4D97-AF65-F5344CB8AC3E}">
        <p14:creationId xmlns:p14="http://schemas.microsoft.com/office/powerpoint/2010/main" val="35844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6786" y="1268760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>
                <a:solidFill>
                  <a:prstClr val="white"/>
                </a:solidFill>
              </a:rPr>
              <a:t>способность к самообслуживанию и повседневной деятельности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3985" y="2924944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способность ориентироваться во времени  и пространстве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6786" y="2060848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способность менять положение тела и передвигаться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603" y="11663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Основные виды (категории) 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</a:rPr>
              <a:t>жизнедеятельности человека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3985" y="3700732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способность к правильному общению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98370" y="69573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3985" y="4509120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способность к осмысленному и адекватному поведению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3985" y="5301208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способность к обучению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3985" y="6021288"/>
            <a:ext cx="87129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способность к трудовой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352686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повседневной жизнедеятельности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гигиена;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одевание;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перемещение с кровати;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передвижение по комнате, квартире и подъезде;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приготовление и прием пищи;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посуды;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купание;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тазовых функций и посещение туалета;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уборка помещений, стирка, глажка;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и социальная активность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4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Благожелательная компания;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Уважение;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Внимание, интерес к личности;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Утешение;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Проговаривание;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Одобрение, поощрение;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Отвлечение, переключение.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0045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Плохая  или формальная организация службы помощи;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профессионализм, скудные знания;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 особенности помогающего;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Неправильные установки помогающего;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Негативизм пациента;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Недостаточность ресурсов;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Эпизодичность помощи;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Неадекватное представление о происходящем у пациента и его окружения;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Неоправданные надежды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Трудности в </a:t>
            </a:r>
            <a:r>
              <a:rPr lang="ru-RU" dirty="0" smtClean="0">
                <a:solidFill>
                  <a:schemeClr val="bg1"/>
                </a:solidFill>
              </a:rPr>
              <a:t>работе по уходу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беды пациента случайны и несправедливы;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можно исправить и остановить прогрессирование старости, отменить страдание и смерть;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Неоправданные надежды;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лично ответственен за все, что происходит со стареющим человеком;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 благодарности за свои труды;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Эмоции и слова пациента – это объективная оценка качества моей работы;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пациенту друг, товарищ и брат.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Наши ложные суждения и ожидания</a:t>
            </a:r>
          </a:p>
        </p:txBody>
      </p:sp>
    </p:spTree>
    <p:extLst>
      <p:ext uri="{BB962C8B-B14F-4D97-AF65-F5344CB8AC3E}">
        <p14:creationId xmlns:p14="http://schemas.microsoft.com/office/powerpoint/2010/main" val="2278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          </a:t>
            </a:r>
            <a:r>
              <a:rPr lang="ru-RU" sz="49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33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WhatsApp – 8 901 </a:t>
            </a:r>
            <a:r>
              <a:rPr lang="en-US" sz="4800">
                <a:solidFill>
                  <a:schemeClr val="bg1"/>
                </a:solidFill>
              </a:rPr>
              <a:t>905 3334</a:t>
            </a: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Skype – </a:t>
            </a:r>
            <a:r>
              <a:rPr lang="en-US" sz="4800" dirty="0" err="1">
                <a:solidFill>
                  <a:schemeClr val="bg1"/>
                </a:solidFill>
              </a:rPr>
              <a:t>alexandr.flint</a:t>
            </a: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e-mail: avf.mos@gmail.com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bg1"/>
                </a:solidFill>
              </a:rPr>
              <a:t>Флинт Александр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5811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нарушения повседневной жизнедеятельности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нарушения адекватного реагирования на происходящее;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трудности с усвоением нового (научением);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потеря независимого образа жизни;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изменение социального статуса; 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появление заболеваний и телесных страданий;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потеря независимого образа жизни, зависимость от окружающих, беспомощность;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 в тоталитарные учреждения.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Медико-социальные </a:t>
            </a:r>
            <a:br>
              <a:rPr lang="ru-RU" dirty="0"/>
            </a:br>
            <a:r>
              <a:rPr lang="ru-RU" dirty="0"/>
              <a:t>последствия старения</a:t>
            </a:r>
          </a:p>
        </p:txBody>
      </p:sp>
    </p:spTree>
    <p:extLst>
      <p:ext uri="{BB962C8B-B14F-4D97-AF65-F5344CB8AC3E}">
        <p14:creationId xmlns:p14="http://schemas.microsoft.com/office/powerpoint/2010/main" val="6952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r>
              <a:rPr lang="ru-RU" dirty="0"/>
              <a:t>ЗОЖ – </a:t>
            </a:r>
            <a:r>
              <a:rPr lang="ru-RU" dirty="0" err="1"/>
              <a:t>геропротекция</a:t>
            </a:r>
            <a:r>
              <a:rPr lang="ru-RU" dirty="0"/>
              <a:t> – профилактика , предупреждение возрастных изменений;</a:t>
            </a:r>
          </a:p>
          <a:p>
            <a:r>
              <a:rPr lang="ru-RU" dirty="0"/>
              <a:t>побуждение к активному противостоянию уже наступившим изменениям (уменьшение изменений и приостановление их прогрессирования);</a:t>
            </a:r>
          </a:p>
          <a:p>
            <a:r>
              <a:rPr lang="ru-RU" dirty="0"/>
              <a:t>эффективное использование остаточного потенциала с помощью технических средств ухода и реабилитации;</a:t>
            </a:r>
          </a:p>
          <a:p>
            <a:r>
              <a:rPr lang="ru-RU" dirty="0"/>
              <a:t>воздействие на </a:t>
            </a:r>
            <a:r>
              <a:rPr lang="ru-RU"/>
              <a:t>эмоциональную сферу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Виды воздействия на старение</a:t>
            </a:r>
            <a:br>
              <a:rPr lang="ru-RU" dirty="0"/>
            </a:br>
            <a:r>
              <a:rPr lang="ru-RU" sz="3600" dirty="0"/>
              <a:t>чем можно помочь стареющему человеку</a:t>
            </a:r>
          </a:p>
        </p:txBody>
      </p:sp>
    </p:spTree>
    <p:extLst>
      <p:ext uri="{BB962C8B-B14F-4D97-AF65-F5344CB8AC3E}">
        <p14:creationId xmlns:p14="http://schemas.microsoft.com/office/powerpoint/2010/main" val="427385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r>
              <a:rPr lang="ru-RU" dirty="0"/>
              <a:t>средняя продолжительность жизни мужчин - менее 65 лет, а женщин - 76,9 лет</a:t>
            </a:r>
          </a:p>
          <a:p>
            <a:r>
              <a:rPr lang="ru-RU" dirty="0"/>
              <a:t>10 лет и более продолжается вдовий век, причем самых трудных лет жизни.</a:t>
            </a:r>
          </a:p>
          <a:p>
            <a:endParaRPr lang="ru-RU" dirty="0"/>
          </a:p>
        </p:txBody>
      </p:sp>
      <p:pic>
        <p:nvPicPr>
          <p:cNvPr id="1026" name="Picture 2" descr="F:\Старики\Рисунки и фотографии\100858623_99504799_0df6ccc599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3888432" cy="3943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Старость благополучная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жизнь и смерть дома; последствия старения имеются, но не ярко выражены и скомпенсированы; нет удручающих болезней и физических страданий; организм «слушается» и может выполнять волю «хозяина», т.е. сохранено самообслуживание; сохранены психические функции; есть благожелательные близкие; материальное, хотя бы, относительное благополучие; безопасная среда обитания; решены бытовые и социальные вопросы.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38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345638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Неблагополучная старость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возрастные изменения выражены в тяжелой форме и сопровождаются  телесными и душевными страданиями; жизнь и смерть вне дома, в «тоталитарных» общественных учреждениях;  бедность; одиночество; потеря самостоятельности; беспомощность; отсутствие помощников; подчинение чужой воле, жизнь по чужим правилам. Полипрагмазия.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Полиморбидность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>
              <a:buNone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:\Старики\Рисунки и фотографии\у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26" y="3573016"/>
            <a:ext cx="3677217" cy="2829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473</TotalTime>
  <Words>2055</Words>
  <Application>Microsoft Office PowerPoint</Application>
  <PresentationFormat>Экран (4:3)</PresentationFormat>
  <Paragraphs>343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Constantia</vt:lpstr>
      <vt:lpstr>Wingdings</vt:lpstr>
      <vt:lpstr>Wingdings 2</vt:lpstr>
      <vt:lpstr>Бумажная</vt:lpstr>
      <vt:lpstr>Тема Office</vt:lpstr>
      <vt:lpstr>1_Тема Office</vt:lpstr>
      <vt:lpstr> Биологические и медико-социальные последствия старения</vt:lpstr>
      <vt:lpstr>Презентация PowerPoint</vt:lpstr>
      <vt:lpstr>Нарушение функций  стареющего организма</vt:lpstr>
      <vt:lpstr>Презентация PowerPoint</vt:lpstr>
      <vt:lpstr>Медико-социальные  последствия старения</vt:lpstr>
      <vt:lpstr>Виды воздействия на старение чем можно помочь стареющему человеку</vt:lpstr>
      <vt:lpstr>Презентация PowerPoint</vt:lpstr>
      <vt:lpstr>Презентация PowerPoint</vt:lpstr>
      <vt:lpstr>Презентация PowerPoint</vt:lpstr>
      <vt:lpstr>Последствия болезней</vt:lpstr>
      <vt:lpstr> Кожа и ее придатки </vt:lpstr>
      <vt:lpstr>Опорно-двигательный аппарат </vt:lpstr>
      <vt:lpstr>Определение синдрома  старческой астении</vt:lpstr>
      <vt:lpstr>Кровеносная система </vt:lpstr>
      <vt:lpstr>Дыхательная система </vt:lpstr>
      <vt:lpstr>Пищеварительная система </vt:lpstr>
      <vt:lpstr>Мочевыделительная система</vt:lpstr>
      <vt:lpstr>Органы чувств</vt:lpstr>
      <vt:lpstr>       Зрение </vt:lpstr>
      <vt:lpstr>Слух</vt:lpstr>
      <vt:lpstr>Вкус и обоняние</vt:lpstr>
      <vt:lpstr>               Тактильная, болевая, температурная и проприоцептивная (глубокая) чувствительность  </vt:lpstr>
      <vt:lpstr>Кровь    Гомеостаз  (постоянство внутренней среды организма)</vt:lpstr>
      <vt:lpstr>Основные психические функции</vt:lpstr>
      <vt:lpstr>Восприятие</vt:lpstr>
      <vt:lpstr>Презентация PowerPoint</vt:lpstr>
      <vt:lpstr>Память</vt:lpstr>
      <vt:lpstr>Презентация PowerPoint</vt:lpstr>
      <vt:lpstr>Презентация PowerPoint</vt:lpstr>
      <vt:lpstr>Эмоции – выраженные внутренние переживания в ответ на внешние обстоятельства</vt:lpstr>
      <vt:lpstr>Презентация PowerPoint</vt:lpstr>
      <vt:lpstr>Комплаентность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помощи пациентам</vt:lpstr>
      <vt:lpstr>Помощь в повседневной жизнедеятельности </vt:lpstr>
      <vt:lpstr>Психологическая поддержка</vt:lpstr>
      <vt:lpstr>Трудности в работе по уходу</vt:lpstr>
      <vt:lpstr>Наши ложные суждения и ожидания</vt:lpstr>
      <vt:lpstr>                   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и медико-социальные последствия старения</dc:title>
  <dc:creator>Alexandr Flint</dc:creator>
  <cp:lastModifiedBy>Учетная запись Майкрософт</cp:lastModifiedBy>
  <cp:revision>22</cp:revision>
  <dcterms:created xsi:type="dcterms:W3CDTF">2019-11-01T12:18:06Z</dcterms:created>
  <dcterms:modified xsi:type="dcterms:W3CDTF">2024-02-01T23:28:20Z</dcterms:modified>
</cp:coreProperties>
</file>