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1.jpeg" ContentType="image/jpeg"/>
  <Override PartName="/ppt/media/image2.jpeg" ContentType="image/jpeg"/>
  <Override PartName="/ppt/theme/theme2.xml" ContentType="application/vnd.openxmlformats-officedocument.theme+xml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Shape 15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Текст заголовка</a:t>
            </a:r>
          </a:p>
        </p:txBody>
      </p:sp>
      <p:sp>
        <p:nvSpPr>
          <p:cNvPr id="12" name="Уровень текста 1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— Иван Арсентьев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— Иван Арсентьев</a:t>
            </a:r>
          </a:p>
        </p:txBody>
      </p:sp>
      <p:sp>
        <p:nvSpPr>
          <p:cNvPr id="94" name="«Место ввода цитаты».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«Место ввода цитаты».</a:t>
            </a:r>
          </a:p>
        </p:txBody>
      </p:sp>
      <p:sp>
        <p:nvSpPr>
          <p:cNvPr id="9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Вид на пляж и море с песчаной дюны, покрытой травой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JEC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Текст заголовка"/>
          <p:cNvSpPr txBox="1"/>
          <p:nvPr>
            <p:ph type="title"/>
          </p:nvPr>
        </p:nvSpPr>
        <p:spPr>
          <a:xfrm>
            <a:off x="1219199" y="549277"/>
            <a:ext cx="21945601" cy="2286401"/>
          </a:xfrm>
          <a:prstGeom prst="rect">
            <a:avLst/>
          </a:prstGeom>
        </p:spPr>
        <p:txBody>
          <a:bodyPr lIns="121866" tIns="121866" rIns="121866" bIns="121866"/>
          <a:lstStyle>
            <a:lvl1pPr defTabSz="2438400">
              <a:defRPr sz="1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18" name="Уровень текста 1…"/>
          <p:cNvSpPr txBox="1"/>
          <p:nvPr>
            <p:ph type="body" idx="1"/>
          </p:nvPr>
        </p:nvSpPr>
        <p:spPr>
          <a:xfrm>
            <a:off x="1219199" y="3200402"/>
            <a:ext cx="21945601" cy="9052002"/>
          </a:xfrm>
          <a:prstGeom prst="rect">
            <a:avLst/>
          </a:prstGeom>
        </p:spPr>
        <p:txBody>
          <a:bodyPr lIns="121866" tIns="121866" rIns="121866" bIns="121866" anchor="t"/>
          <a:lstStyle>
            <a:lvl1pPr marL="1014412" indent="-900112" defTabSz="2438400">
              <a:spcBef>
                <a:spcPts val="800"/>
              </a:spcBef>
              <a:buClr>
                <a:srgbClr val="000000"/>
              </a:buClr>
              <a:buSzPts val="8400"/>
              <a:buFont typeface="Arial"/>
              <a:defRPr sz="8400">
                <a:latin typeface="Calibri"/>
                <a:ea typeface="Calibri"/>
                <a:cs typeface="Calibri"/>
                <a:sym typeface="Calibri"/>
              </a:defRPr>
            </a:lvl1pPr>
            <a:lvl2pPr marL="1600200" indent="-1028700" defTabSz="2438400">
              <a:spcBef>
                <a:spcPts val="800"/>
              </a:spcBef>
              <a:buClr>
                <a:srgbClr val="000000"/>
              </a:buClr>
              <a:buSzPts val="8400"/>
              <a:buFont typeface="Arial"/>
              <a:buChar char="–"/>
              <a:defRPr sz="8400">
                <a:latin typeface="Calibri"/>
                <a:ea typeface="Calibri"/>
                <a:cs typeface="Calibri"/>
                <a:sym typeface="Calibri"/>
              </a:defRPr>
            </a:lvl2pPr>
            <a:lvl3pPr marL="2228850" indent="-1200150" defTabSz="2438400">
              <a:spcBef>
                <a:spcPts val="800"/>
              </a:spcBef>
              <a:buClr>
                <a:srgbClr val="000000"/>
              </a:buClr>
              <a:buSzPts val="8400"/>
              <a:buFont typeface="Arial"/>
              <a:defRPr sz="8400">
                <a:latin typeface="Calibri"/>
                <a:ea typeface="Calibri"/>
                <a:cs typeface="Calibri"/>
                <a:sym typeface="Calibri"/>
              </a:defRPr>
            </a:lvl3pPr>
            <a:lvl4pPr marL="2926079" indent="-1440179" defTabSz="2438400">
              <a:spcBef>
                <a:spcPts val="800"/>
              </a:spcBef>
              <a:buClr>
                <a:srgbClr val="000000"/>
              </a:buClr>
              <a:buSzPts val="8400"/>
              <a:buFont typeface="Arial"/>
              <a:buChar char="–"/>
              <a:defRPr sz="8400">
                <a:latin typeface="Calibri"/>
                <a:ea typeface="Calibri"/>
                <a:cs typeface="Calibri"/>
                <a:sym typeface="Calibri"/>
              </a:defRPr>
            </a:lvl4pPr>
            <a:lvl5pPr marL="3383279" indent="-1440179" defTabSz="2438400">
              <a:spcBef>
                <a:spcPts val="800"/>
              </a:spcBef>
              <a:buClr>
                <a:srgbClr val="000000"/>
              </a:buClr>
              <a:buSzPts val="8400"/>
              <a:buFont typeface="Arial"/>
              <a:buChar char="»"/>
              <a:defRPr sz="8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9" name="Номер слайда"/>
          <p:cNvSpPr txBox="1"/>
          <p:nvPr>
            <p:ph type="sldNum" sz="quarter" idx="2"/>
          </p:nvPr>
        </p:nvSpPr>
        <p:spPr>
          <a:xfrm>
            <a:off x="22496410" y="12753231"/>
            <a:ext cx="668390" cy="649340"/>
          </a:xfrm>
          <a:prstGeom prst="rect">
            <a:avLst/>
          </a:prstGeom>
        </p:spPr>
        <p:txBody>
          <a:bodyPr lIns="121866" tIns="121866" rIns="121866" bIns="121866" anchor="ctr"/>
          <a:lstStyle>
            <a:lvl1pPr algn="r" defTabSz="2438400">
              <a:defRPr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Текст заголовка"/>
          <p:cNvSpPr txBox="1"/>
          <p:nvPr>
            <p:ph type="title"/>
          </p:nvPr>
        </p:nvSpPr>
        <p:spPr>
          <a:xfrm>
            <a:off x="831199" y="1186733"/>
            <a:ext cx="22721602" cy="1527201"/>
          </a:xfrm>
          <a:prstGeom prst="rect">
            <a:avLst/>
          </a:prstGeom>
        </p:spPr>
        <p:txBody>
          <a:bodyPr lIns="243799" tIns="243799" rIns="243799" bIns="243799" anchor="t"/>
          <a:lstStyle>
            <a:lvl1pPr defTabSz="2438400">
              <a:defRPr sz="1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27" name="Уровень текста 1…"/>
          <p:cNvSpPr txBox="1"/>
          <p:nvPr>
            <p:ph type="body" idx="1"/>
          </p:nvPr>
        </p:nvSpPr>
        <p:spPr>
          <a:xfrm>
            <a:off x="831199" y="3073266"/>
            <a:ext cx="22721602" cy="9110401"/>
          </a:xfrm>
          <a:prstGeom prst="rect">
            <a:avLst/>
          </a:prstGeom>
        </p:spPr>
        <p:txBody>
          <a:bodyPr lIns="243799" tIns="243799" rIns="243799" bIns="243799" anchor="t"/>
          <a:lstStyle>
            <a:lvl1pPr marL="1014412" indent="-900112" defTabSz="2438400">
              <a:spcBef>
                <a:spcPts val="0"/>
              </a:spcBef>
              <a:buClr>
                <a:srgbClr val="000000"/>
              </a:buClr>
              <a:buSzPts val="8400"/>
              <a:buFont typeface="Arial"/>
              <a:buChar char="●"/>
              <a:defRPr sz="8400">
                <a:latin typeface="Calibri"/>
                <a:ea typeface="Calibri"/>
                <a:cs typeface="Calibri"/>
                <a:sym typeface="Calibri"/>
              </a:defRPr>
            </a:lvl1pPr>
            <a:lvl2pPr marL="1549400" indent="-952500" defTabSz="2438400">
              <a:spcBef>
                <a:spcPts val="0"/>
              </a:spcBef>
              <a:buClr>
                <a:srgbClr val="000000"/>
              </a:buClr>
              <a:buSzPts val="8400"/>
              <a:buFont typeface="Arial"/>
              <a:buChar char="○"/>
              <a:defRPr sz="8400">
                <a:latin typeface="Calibri"/>
                <a:ea typeface="Calibri"/>
                <a:cs typeface="Calibri"/>
                <a:sym typeface="Calibri"/>
              </a:defRPr>
            </a:lvl2pPr>
            <a:lvl3pPr marL="2165350" indent="-1111250" defTabSz="2438400">
              <a:spcBef>
                <a:spcPts val="0"/>
              </a:spcBef>
              <a:buClr>
                <a:srgbClr val="000000"/>
              </a:buClr>
              <a:buSzPts val="8400"/>
              <a:buFont typeface="Arial"/>
              <a:buChar char="■"/>
              <a:defRPr sz="8400">
                <a:latin typeface="Calibri"/>
                <a:ea typeface="Calibri"/>
                <a:cs typeface="Calibri"/>
                <a:sym typeface="Calibri"/>
              </a:defRPr>
            </a:lvl3pPr>
            <a:lvl4pPr marL="2844800" indent="-1333500" defTabSz="2438400">
              <a:spcBef>
                <a:spcPts val="0"/>
              </a:spcBef>
              <a:buClr>
                <a:srgbClr val="000000"/>
              </a:buClr>
              <a:buSzPts val="8400"/>
              <a:buFont typeface="Arial"/>
              <a:buChar char="●"/>
              <a:defRPr sz="8400">
                <a:latin typeface="Calibri"/>
                <a:ea typeface="Calibri"/>
                <a:cs typeface="Calibri"/>
                <a:sym typeface="Calibri"/>
              </a:defRPr>
            </a:lvl4pPr>
            <a:lvl5pPr marL="3302000" indent="-1333500" defTabSz="2438400">
              <a:spcBef>
                <a:spcPts val="0"/>
              </a:spcBef>
              <a:buClr>
                <a:srgbClr val="000000"/>
              </a:buClr>
              <a:buSzPts val="8400"/>
              <a:buFont typeface="Arial"/>
              <a:buChar char="○"/>
              <a:defRPr sz="8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8" name="Номер слайда"/>
          <p:cNvSpPr txBox="1"/>
          <p:nvPr>
            <p:ph type="sldNum" sz="quarter" idx="2"/>
          </p:nvPr>
        </p:nvSpPr>
        <p:spPr>
          <a:xfrm>
            <a:off x="23144165" y="12513442"/>
            <a:ext cx="912257" cy="893207"/>
          </a:xfrm>
          <a:prstGeom prst="rect">
            <a:avLst/>
          </a:prstGeom>
        </p:spPr>
        <p:txBody>
          <a:bodyPr lIns="243799" tIns="243799" rIns="243799" bIns="243799" anchor="ctr"/>
          <a:lstStyle>
            <a:lvl1pPr algn="r" defTabSz="2438400">
              <a:defRPr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Текст заголовка"/>
          <p:cNvSpPr txBox="1"/>
          <p:nvPr>
            <p:ph type="title"/>
          </p:nvPr>
        </p:nvSpPr>
        <p:spPr>
          <a:xfrm>
            <a:off x="1219199" y="549277"/>
            <a:ext cx="21945601" cy="2286401"/>
          </a:xfrm>
          <a:prstGeom prst="rect">
            <a:avLst/>
          </a:prstGeom>
        </p:spPr>
        <p:txBody>
          <a:bodyPr lIns="121866" tIns="121866" rIns="121866" bIns="121866"/>
          <a:lstStyle>
            <a:lvl1pPr defTabSz="2438400">
              <a:defRPr sz="1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36" name="Номер слайда"/>
          <p:cNvSpPr txBox="1"/>
          <p:nvPr>
            <p:ph type="sldNum" sz="quarter" idx="2"/>
          </p:nvPr>
        </p:nvSpPr>
        <p:spPr>
          <a:xfrm>
            <a:off x="22496410" y="12753231"/>
            <a:ext cx="668390" cy="649340"/>
          </a:xfrm>
          <a:prstGeom prst="rect">
            <a:avLst/>
          </a:prstGeom>
        </p:spPr>
        <p:txBody>
          <a:bodyPr lIns="121866" tIns="121866" rIns="121866" bIns="121866" anchor="ctr"/>
          <a:lstStyle>
            <a:lvl1pPr algn="r" defTabSz="2438400">
              <a:defRPr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JEC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Текст заголовка"/>
          <p:cNvSpPr txBox="1"/>
          <p:nvPr>
            <p:ph type="title"/>
          </p:nvPr>
        </p:nvSpPr>
        <p:spPr>
          <a:xfrm>
            <a:off x="1219199" y="549277"/>
            <a:ext cx="21945601" cy="2286401"/>
          </a:xfrm>
          <a:prstGeom prst="rect">
            <a:avLst/>
          </a:prstGeom>
        </p:spPr>
        <p:txBody>
          <a:bodyPr lIns="121866" tIns="121866" rIns="121866" bIns="121866"/>
          <a:lstStyle>
            <a:lvl1pPr defTabSz="2438400">
              <a:defRPr sz="1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44" name="Уровень текста 1…"/>
          <p:cNvSpPr txBox="1"/>
          <p:nvPr>
            <p:ph type="body" idx="1"/>
          </p:nvPr>
        </p:nvSpPr>
        <p:spPr>
          <a:xfrm>
            <a:off x="1219199" y="3200402"/>
            <a:ext cx="21945601" cy="9052002"/>
          </a:xfrm>
          <a:prstGeom prst="rect">
            <a:avLst/>
          </a:prstGeom>
        </p:spPr>
        <p:txBody>
          <a:bodyPr lIns="121866" tIns="121866" rIns="121866" bIns="121866" anchor="t"/>
          <a:lstStyle>
            <a:lvl1pPr marL="1014412" indent="-900112" defTabSz="2438400">
              <a:spcBef>
                <a:spcPts val="800"/>
              </a:spcBef>
              <a:buClr>
                <a:srgbClr val="000000"/>
              </a:buClr>
              <a:buSzPts val="8400"/>
              <a:buFont typeface="Arial"/>
              <a:defRPr sz="8400">
                <a:latin typeface="Calibri"/>
                <a:ea typeface="Calibri"/>
                <a:cs typeface="Calibri"/>
                <a:sym typeface="Calibri"/>
              </a:defRPr>
            </a:lvl1pPr>
            <a:lvl2pPr marL="1600200" indent="-1028700" defTabSz="2438400">
              <a:spcBef>
                <a:spcPts val="800"/>
              </a:spcBef>
              <a:buClr>
                <a:srgbClr val="000000"/>
              </a:buClr>
              <a:buSzPts val="8400"/>
              <a:buFont typeface="Arial"/>
              <a:buChar char="–"/>
              <a:defRPr sz="8400">
                <a:latin typeface="Calibri"/>
                <a:ea typeface="Calibri"/>
                <a:cs typeface="Calibri"/>
                <a:sym typeface="Calibri"/>
              </a:defRPr>
            </a:lvl2pPr>
            <a:lvl3pPr marL="2228850" indent="-1200150" defTabSz="2438400">
              <a:spcBef>
                <a:spcPts val="800"/>
              </a:spcBef>
              <a:buClr>
                <a:srgbClr val="000000"/>
              </a:buClr>
              <a:buSzPts val="8400"/>
              <a:buFont typeface="Arial"/>
              <a:defRPr sz="8400">
                <a:latin typeface="Calibri"/>
                <a:ea typeface="Calibri"/>
                <a:cs typeface="Calibri"/>
                <a:sym typeface="Calibri"/>
              </a:defRPr>
            </a:lvl3pPr>
            <a:lvl4pPr marL="2926079" indent="-1440179" defTabSz="2438400">
              <a:spcBef>
                <a:spcPts val="800"/>
              </a:spcBef>
              <a:buClr>
                <a:srgbClr val="000000"/>
              </a:buClr>
              <a:buSzPts val="8400"/>
              <a:buFont typeface="Arial"/>
              <a:buChar char="–"/>
              <a:defRPr sz="8400">
                <a:latin typeface="Calibri"/>
                <a:ea typeface="Calibri"/>
                <a:cs typeface="Calibri"/>
                <a:sym typeface="Calibri"/>
              </a:defRPr>
            </a:lvl4pPr>
            <a:lvl5pPr marL="3383279" indent="-1440179" defTabSz="2438400">
              <a:spcBef>
                <a:spcPts val="800"/>
              </a:spcBef>
              <a:buClr>
                <a:srgbClr val="000000"/>
              </a:buClr>
              <a:buSzPts val="8400"/>
              <a:buFont typeface="Arial"/>
              <a:buChar char="»"/>
              <a:defRPr sz="8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45" name="Номер слайда"/>
          <p:cNvSpPr txBox="1"/>
          <p:nvPr>
            <p:ph type="sldNum" sz="quarter" idx="2"/>
          </p:nvPr>
        </p:nvSpPr>
        <p:spPr>
          <a:xfrm>
            <a:off x="22496410" y="12753231"/>
            <a:ext cx="668390" cy="649340"/>
          </a:xfrm>
          <a:prstGeom prst="rect">
            <a:avLst/>
          </a:prstGeom>
        </p:spPr>
        <p:txBody>
          <a:bodyPr lIns="121866" tIns="121866" rIns="121866" bIns="121866" anchor="ctr"/>
          <a:lstStyle>
            <a:lvl1pPr algn="r" defTabSz="2438400">
              <a:defRPr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Вид на пляж и море с песчаной дюны, покрытой травой"/>
          <p:cNvSpPr/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Текст заголовка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Текст заголовка</a:t>
            </a:r>
          </a:p>
        </p:txBody>
      </p:sp>
      <p:sp>
        <p:nvSpPr>
          <p:cNvPr id="22" name="Уровень текста 1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заголовка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Цапля, низко летящая над пляжем с коротким забором на переднем плане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Текст заголовка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40" name="Уровень текста 1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4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57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Песчаная тропа между двух холмов, ведущая к океану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67" name="Уровень текста 1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Песчаная тропа между двух холмов, ведущая к океану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Цапля, низко летящая над пляжем с коротким забором на переднем плане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Вид на пляж и море с песчаной дюны, покрытой травой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Уровень текста 1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suroegina@gmail.com" TargetMode="Externa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drive.google.com/open?id=15zwajY-vSzsffF9jaazhOFFMM_H8DK0o" TargetMode="External"/><Relationship Id="rId3" Type="http://schemas.openxmlformats.org/officeDocument/2006/relationships/hyperlink" Target="http://www.audiomed.org/" TargetMode="Externa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psyjournal.ru/articles/pacient-kak-vnutrenniy-obekt-analitika-pochemu-i-kak-my-nuzhdaemsya-v-nashih-pacientah" TargetMode="Externa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Выгорание и методы самопомощи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Выгорание и методы самопомощи</a:t>
            </a:r>
          </a:p>
        </p:txBody>
      </p:sp>
      <p:sp>
        <p:nvSpPr>
          <p:cNvPr id="155" name="2022"/>
          <p:cNvSpPr txBox="1"/>
          <p:nvPr>
            <p:ph type="subTitle" sz="quarter" idx="1"/>
          </p:nvPr>
        </p:nvSpPr>
        <p:spPr>
          <a:xfrm>
            <a:off x="2275632" y="11671077"/>
            <a:ext cx="20828001" cy="1587501"/>
          </a:xfrm>
          <a:prstGeom prst="rect">
            <a:avLst/>
          </a:prstGeom>
        </p:spPr>
        <p:txBody>
          <a:bodyPr/>
          <a:lstStyle/>
          <a:p>
            <a:pPr/>
            <a:r>
              <a:t>2022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Выгорание психологов (Van Hoy A,2022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19125">
              <a:defRPr sz="8400"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defRPr>
            </a:lvl1pPr>
          </a:lstStyle>
          <a:p>
            <a:pPr/>
            <a:r>
              <a:t>Выгорание психологов (Van Hoy A,2022)</a:t>
            </a:r>
          </a:p>
        </p:txBody>
      </p:sp>
      <p:sp>
        <p:nvSpPr>
          <p:cNvPr id="206" name="Фактор возраст и стажа ( молодые в группе риска - отсутствие опыта, ожидания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71500" indent="-571500" defTabSz="742950">
              <a:spcBef>
                <a:spcPts val="5300"/>
              </a:spcBef>
              <a:defRPr sz="4319"/>
            </a:pPr>
            <a:r>
              <a:t>Фактор возраст и стажа ( молодые в группе риска - отсутствие опыта, ожидания)</a:t>
            </a:r>
          </a:p>
          <a:p>
            <a:pPr marL="571500" indent="-571500" defTabSz="742950">
              <a:spcBef>
                <a:spcPts val="5300"/>
              </a:spcBef>
              <a:defRPr sz="4319"/>
            </a:pPr>
            <a:r>
              <a:t>Пол (у женщины выше показатели истощения, у мужчин деперсонификации, гендерная специфичность в представлениях об самоэффективности)</a:t>
            </a:r>
          </a:p>
          <a:p>
            <a:pPr marL="571500" indent="-571500" defTabSz="742950">
              <a:spcBef>
                <a:spcPts val="5300"/>
              </a:spcBef>
              <a:defRPr sz="4319"/>
            </a:pPr>
            <a:r>
              <a:t>Корреляция с чертами нейротизма, эмоциональными копингами, помогает - устойчивость, ориентация на проблему, юмор.</a:t>
            </a:r>
          </a:p>
          <a:p>
            <a:pPr marL="571500" indent="-571500" defTabSz="742950">
              <a:spcBef>
                <a:spcPts val="5300"/>
              </a:spcBef>
              <a:defRPr sz="4319"/>
            </a:pPr>
            <a:r>
              <a:t>Выше - большая нагрузка, работа в гос.секторе, ниже - есть психотерапия, супервизия</a:t>
            </a:r>
          </a:p>
          <a:p>
            <a:pPr marL="571500" indent="-571500" defTabSz="742950">
              <a:spcBef>
                <a:spcPts val="5300"/>
              </a:spcBef>
              <a:defRPr sz="4319"/>
            </a:pPr>
            <a:r>
              <a:t>Работа онлайн - выше показатели стресса и выгорания (Serrão C, 2022 doi: 10.3389/fpubh.2022.984691)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Выгорание социальных работников(Ratzon A,2022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0065">
              <a:defRPr sz="7056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defRPr>
            </a:lvl1pPr>
          </a:lstStyle>
          <a:p>
            <a:pPr/>
            <a:r>
              <a:t>Выгорание социальных работников(Ratzon A,2022)</a:t>
            </a:r>
          </a:p>
        </p:txBody>
      </p:sp>
      <p:sp>
        <p:nvSpPr>
          <p:cNvPr id="209" name="Вторичная травма (41% риск развития ПТСР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Вторичная травма (41% риск развития ПТСР)</a:t>
            </a:r>
          </a:p>
          <a:p>
            <a:pPr/>
            <a:r>
              <a:t>Удовлетворение от сострадания - фактор - буфер для 99%</a:t>
            </a:r>
          </a:p>
          <a:p>
            <a:pPr/>
            <a:r>
              <a:t>Пол: мужчины, старший возраст - риск</a:t>
            </a:r>
          </a:p>
          <a:p>
            <a:pPr/>
            <a:r>
              <a:t>Сотрудники , занимающие руководящую должность, выгорают меньше</a:t>
            </a:r>
          </a:p>
          <a:p>
            <a:pPr/>
            <a:r>
              <a:t>Чувство профессиональной неполноценности, нехватка профессиональных компетенций и низкая профессиональная самооценка (Ostadhashemi L,2019)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Как понять, что выгорание близко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09930">
              <a:defRPr sz="9632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defRPr>
            </a:lvl1pPr>
          </a:lstStyle>
          <a:p>
            <a:pPr/>
            <a:r>
              <a:t>Как понять, что выгорание близко</a:t>
            </a:r>
          </a:p>
        </p:txBody>
      </p:sp>
      <p:sp>
        <p:nvSpPr>
          <p:cNvPr id="212" name="Физические симптомы: Чувство усталости и истощения большую часть времени, снижение иммунитета, частые болезни, частые головные или мышечные боли, изменение аппетита или привычек сна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33400" indent="-533400" defTabSz="693419">
              <a:spcBef>
                <a:spcPts val="4900"/>
              </a:spcBef>
              <a:defRPr sz="4032"/>
            </a:pPr>
            <a:r>
              <a:rPr b="1"/>
              <a:t>Физические симптомы:</a:t>
            </a:r>
            <a:r>
              <a:t> Ч</a:t>
            </a:r>
            <a:r>
              <a:rPr i="1"/>
              <a:t>увство усталости и истощения большую часть времени, </a:t>
            </a:r>
            <a:r>
              <a:rPr i="1" u="sng"/>
              <a:t>снижение иммунитета, частые болезни, </a:t>
            </a:r>
            <a:r>
              <a:rPr i="1"/>
              <a:t>частые головные или мышечные боли, изменение аппетита или привычек сна.</a:t>
            </a:r>
            <a:endParaRPr i="1" u="sng"/>
          </a:p>
          <a:p>
            <a:pPr marL="533400" indent="-533400" defTabSz="693419">
              <a:spcBef>
                <a:spcPts val="4900"/>
              </a:spcBef>
              <a:defRPr sz="4032"/>
            </a:pPr>
            <a:r>
              <a:rPr b="1" i="1"/>
              <a:t>Эмоциональные симптомы</a:t>
            </a:r>
            <a:r>
              <a:rPr i="1"/>
              <a:t>: чувство неудачи и неуверенности в себе, чувство беспомощности, пойманности в ловушку и побежденности, отрешенность, ощущение одиночества в мире, потеря мотивации, все </a:t>
            </a:r>
            <a:r>
              <a:rPr i="1" u="sng"/>
              <a:t>более циничное и негативное мировоззрение</a:t>
            </a:r>
            <a:r>
              <a:rPr i="1"/>
              <a:t>, снижение удовлетворенности и чувства выполненного долга</a:t>
            </a:r>
            <a:endParaRPr i="1"/>
          </a:p>
          <a:p>
            <a:pPr marL="533400" indent="-533400" defTabSz="693419">
              <a:spcBef>
                <a:spcPts val="4900"/>
              </a:spcBef>
              <a:defRPr sz="4032"/>
            </a:pPr>
            <a:r>
              <a:rPr b="1" i="1"/>
              <a:t>Поведенческие симптомы</a:t>
            </a:r>
            <a:r>
              <a:rPr i="1"/>
              <a:t>: Уход от обязанностей, изоляция себя от других, прокрастинация, откладывание дел на потом, </a:t>
            </a:r>
            <a:r>
              <a:rPr i="1" u="sng"/>
              <a:t>использование еды, наркотиков или алкоголя</a:t>
            </a:r>
            <a:r>
              <a:rPr i="1"/>
              <a:t> , чтобы справиться с ситуацией, вымещайте свое раздражение на других, пропуск работы или опоздания и ранний уход как снижение ответственности.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Может быть это просто стресс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59459">
              <a:defRPr sz="10304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defRPr>
            </a:lvl1pPr>
          </a:lstStyle>
          <a:p>
            <a:pPr/>
            <a:r>
              <a:t>Может быть это просто стресс?</a:t>
            </a:r>
          </a:p>
        </p:txBody>
      </p:sp>
      <p:graphicFrame>
        <p:nvGraphicFramePr>
          <p:cNvPr id="215" name="Таблица"/>
          <p:cNvGraphicFramePr/>
          <p:nvPr/>
        </p:nvGraphicFramePr>
        <p:xfrm>
          <a:off x="2145468" y="2468832"/>
          <a:ext cx="20383866" cy="1025087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0185582"/>
                <a:gridCol w="10185582"/>
              </a:tblGrid>
              <a:tr h="63822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СТРЕСС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ВЫГОРАНИЕ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100419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Заметен, ожидание, что просто нужно взять под контроль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Не заметно, «подкрадывается»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124103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Характеризуется чрезмерной вовлеченностью.
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Характеризуется отстраненностью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91477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Эмоции сверхреактивны.
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Эмоции притуплены.
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149037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Вызывает безотлагательность и гиперактивность.
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Порождает беспомощность и безнадежность.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123739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Потеря энергии.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Потеря мотивации, идеалов и надежды.
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123739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Приводит к тревожным расстройствам.
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Приводит к отчужденности и депрессии.
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123739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Основной урон — физический.
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Первичный ущерб эмоциональный.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123739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Может убить вас раньше времени.
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Может заставить жизнь казаться не стоящей жизни.
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458;p59" descr="Google Shape;458;p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51039" y="2441509"/>
            <a:ext cx="19778199" cy="10753196"/>
          </a:xfrm>
          <a:prstGeom prst="rect">
            <a:avLst/>
          </a:prstGeom>
          <a:ln w="12700">
            <a:miter lim="400000"/>
          </a:ln>
        </p:spPr>
      </p:pic>
      <p:sp>
        <p:nvSpPr>
          <p:cNvPr id="218" name="Google Shape;459;p59"/>
          <p:cNvSpPr txBox="1"/>
          <p:nvPr/>
        </p:nvSpPr>
        <p:spPr>
          <a:xfrm>
            <a:off x="2712866" y="137253"/>
            <a:ext cx="21070502" cy="21868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/>
          <a:p>
            <a:pPr defTabSz="2438400">
              <a:defRPr sz="4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Результаты исследований</a:t>
            </a:r>
            <a:br/>
            <a:r>
              <a:t>(Петриков, Холмогорова, Суроегина, Микита, Рой, Рахманина,2020) К вопросу стресса.</a:t>
            </a:r>
          </a:p>
        </p:txBody>
      </p:sp>
      <p:pic>
        <p:nvPicPr>
          <p:cNvPr id="219" name="Google Shape;460;p59" descr="Google Shape;460;p5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98914" y="424623"/>
            <a:ext cx="2496278" cy="14408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1" name="Таблица"/>
          <p:cNvGraphicFramePr/>
          <p:nvPr/>
        </p:nvGraphicFramePr>
        <p:xfrm>
          <a:off x="927100" y="2318474"/>
          <a:ext cx="21005800" cy="10160001"/>
        </p:xfrm>
        <a:graphic xmlns:a="http://schemas.openxmlformats.org/drawingml/2006/main">
          <a:graphicData uri="http://schemas.openxmlformats.org/drawingml/2006/table">
            <a:tbl>
              <a:tblPr firstCol="1" firstRow="0" lastCol="0" lastRow="0" bandCol="0" bandRow="1" rtl="0">
                <a:tableStyleId>{4C3C2611-4C71-4FC5-86AE-919BDF0F9419}</a:tableStyleId>
              </a:tblPr>
              <a:tblGrid>
                <a:gridCol w="5365352"/>
                <a:gridCol w="7820223"/>
                <a:gridCol w="7820223"/>
              </a:tblGrid>
              <a:tr h="2032000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700">
                          <a:solidFill>
                            <a:srgbClr val="FFFFFF"/>
                          </a:solidFill>
                          <a:sym typeface="Helvetica Neue"/>
                        </a:rPr>
                        <a:t>Cтадия медового месяца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700">
                          <a:sym typeface="Helvetica Neue"/>
                        </a:rPr>
                        <a:t>Удовлетворенность работой
Принятие ответственности
Поддержание энергии
Безудержный оптимизм
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700">
                          <a:sym typeface="Helvetica Neue"/>
                        </a:rPr>
                        <a:t>Приверженность работе
Стремление проявить себя
Творческий подход
Высокий уровень производительности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2861939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700">
                          <a:solidFill>
                            <a:srgbClr val="FFFFFF"/>
                          </a:solidFill>
                          <a:sym typeface="Helvetica Neue"/>
                        </a:rPr>
                        <a:t>Начало стресса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700">
                          <a:sym typeface="Helvetica Neue"/>
                        </a:rPr>
                        <a:t>Симптомы стресса
Трудности сосредоточения на работе
Раздражительность
Снижение качества сна
Отсутствие соц.взаимодействия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700">
                          <a:sym typeface="Helvetica Neue"/>
                        </a:rPr>
                        <a:t>Снижение производительности
Тревожность
Головная боль
Изменения аппетита
Усталость
Пренебрежение личными потребностями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24802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700">
                          <a:solidFill>
                            <a:srgbClr val="FFFFFF"/>
                          </a:solidFill>
                          <a:sym typeface="Helvetica Neue"/>
                        </a:rPr>
                        <a:t>Хронический стресс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700">
                          <a:sym typeface="Helvetica Neue"/>
                        </a:rPr>
                        <a:t>Постоянная усталость
Прокрастинация
Обидчивость
Агрессия
Соц.замкнутость
Апатия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700">
                          <a:sym typeface="Helvetica Neue"/>
                        </a:rPr>
                        <a:t>Хроническое истощение
Цинизм
Отрицание проблемы
Чувство угрозы и давления
Употребление пав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224642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700">
                          <a:solidFill>
                            <a:srgbClr val="FFFFFF"/>
                          </a:solidFill>
                          <a:sym typeface="Helvetica Neue"/>
                        </a:rPr>
                        <a:t>Выгорание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700">
                          <a:sym typeface="Helvetica Neue"/>
                        </a:rPr>
                        <a:t>Одержимость проблемами
Пессимизм
Физические симптомы хронического х-ра (ЖКТ, головные боли)
Неуверенность в себе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700">
                          <a:sym typeface="Helvetica Neue"/>
                        </a:rPr>
                        <a:t>Эскапизм
Изменения в поведении
Соц.изоляция
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1490437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700">
                          <a:solidFill>
                            <a:srgbClr val="FFFFFF"/>
                          </a:solidFill>
                          <a:sym typeface="Helvetica Neue"/>
                        </a:rPr>
                        <a:t>Привычное выгорание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700">
                          <a:sym typeface="Helvetica Neue"/>
                        </a:rPr>
                        <a:t>Хроническая печаль
Хроническая умственная усталость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B8B8B8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700">
                          <a:sym typeface="Helvetica Neue"/>
                        </a:rPr>
                        <a:t>Хроническая физическая усталость
Депрессия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B8B8B8"/>
                      </a:solidFill>
                      <a:miter lim="400000"/>
                    </a:lnT>
                  </a:tcPr>
                </a:tc>
              </a:tr>
            </a:tbl>
          </a:graphicData>
        </a:graphic>
      </p:graphicFrame>
      <p:sp>
        <p:nvSpPr>
          <p:cNvPr id="222" name="5 ФАКТОРНАЯ МОДЕЛЬ ПРОФЕССИОНАЛЬНОГО ВЫГОРАНИЯ: хронический стресс, с которым не удалось справиться"/>
          <p:cNvSpPr txBox="1"/>
          <p:nvPr/>
        </p:nvSpPr>
        <p:spPr>
          <a:xfrm>
            <a:off x="440855" y="-106564"/>
            <a:ext cx="23502291" cy="13815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20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defRPr>
            </a:lvl1pPr>
          </a:lstStyle>
          <a:p>
            <a:pPr/>
            <a:r>
              <a:t>5 ФАКТОРНАЯ МОДЕЛЬ ПРОФЕССИОНАЛЬНОГО ВЫГОРАНИЯ: хронический стресс, с которым не удалось справиться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316;p42"/>
          <p:cNvSpPr txBox="1"/>
          <p:nvPr>
            <p:ph type="title"/>
          </p:nvPr>
        </p:nvSpPr>
        <p:spPr>
          <a:xfrm>
            <a:off x="1689100" y="-152400"/>
            <a:ext cx="21005800" cy="2286000"/>
          </a:xfrm>
          <a:prstGeom prst="rect">
            <a:avLst/>
          </a:prstGeom>
        </p:spPr>
        <p:txBody>
          <a:bodyPr/>
          <a:lstStyle>
            <a:lvl1pPr>
              <a:defRPr b="1" sz="6400">
                <a:solidFill>
                  <a:schemeClr val="accent2">
                    <a:hueOff val="260011"/>
                    <a:satOff val="17755"/>
                    <a:lumOff val="-25437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Факторы - протекторы</a:t>
            </a:r>
          </a:p>
        </p:txBody>
      </p:sp>
      <p:grpSp>
        <p:nvGrpSpPr>
          <p:cNvPr id="227" name="Google Shape;317;p42"/>
          <p:cNvGrpSpPr/>
          <p:nvPr/>
        </p:nvGrpSpPr>
        <p:grpSpPr>
          <a:xfrm>
            <a:off x="286676" y="2623503"/>
            <a:ext cx="8064898" cy="10763222"/>
            <a:chOff x="0" y="0"/>
            <a:chExt cx="8064896" cy="10763221"/>
          </a:xfrm>
        </p:grpSpPr>
        <p:sp>
          <p:nvSpPr>
            <p:cNvPr id="225" name="Фигура"/>
            <p:cNvSpPr/>
            <p:nvPr/>
          </p:nvSpPr>
          <p:spPr>
            <a:xfrm>
              <a:off x="-1" y="-1"/>
              <a:ext cx="8064898" cy="10763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569" y="0"/>
                    <a:pt x="1270" y="0"/>
                  </a:cubicBezTo>
                  <a:lnTo>
                    <a:pt x="20330" y="0"/>
                  </a:lnTo>
                  <a:cubicBezTo>
                    <a:pt x="21031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21031" y="21600"/>
                    <a:pt x="20330" y="21600"/>
                  </a:cubicBezTo>
                  <a:lnTo>
                    <a:pt x="1270" y="21600"/>
                  </a:lnTo>
                  <a:cubicBezTo>
                    <a:pt x="569" y="21600"/>
                    <a:pt x="0" y="19988"/>
                    <a:pt x="0" y="18000"/>
                  </a:cubicBezTo>
                  <a:lnTo>
                    <a:pt x="0" y="3600"/>
                  </a:lnTo>
                  <a:close/>
                </a:path>
              </a:pathLst>
            </a:custGeom>
            <a:solidFill>
              <a:srgbClr val="FFFFFF"/>
            </a:solidFill>
            <a:ln w="63500" cap="flat">
              <a:solidFill>
                <a:srgbClr val="4674A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2438400">
                <a:lnSpc>
                  <a:spcPct val="90000"/>
                </a:lnSpc>
                <a:defRPr b="0" sz="3600">
                  <a:solidFill>
                    <a:srgbClr val="17365D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26" name="Социально-психологические -наличие поддержки со стороны родных и друзей; -уверенность в своих силах и пользе своей работы;  -одобрение тяжести и важности работы со стороны общества;"/>
            <p:cNvSpPr txBox="1"/>
            <p:nvPr/>
          </p:nvSpPr>
          <p:spPr>
            <a:xfrm>
              <a:off x="33866" y="33866"/>
              <a:ext cx="7997164" cy="58322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73599" tIns="373599" rIns="373599" bIns="373599" numCol="1" anchor="t">
              <a:spAutoFit/>
            </a:bodyPr>
            <a:lstStyle/>
            <a:p>
              <a:pPr algn="l" defTabSz="2438400">
                <a:lnSpc>
                  <a:spcPct val="90000"/>
                </a:lnSpc>
                <a:defRPr i="1" sz="3600">
                  <a:solidFill>
                    <a:srgbClr val="17365D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Социально-психологические</a:t>
              </a:r>
              <a:br/>
              <a:r>
                <a:rPr b="0"/>
                <a:t>-</a:t>
              </a:r>
              <a:r>
                <a:rPr b="0" i="0"/>
                <a:t>наличие поддержки со стороны родных и друзей;</a:t>
              </a:r>
              <a:br>
                <a:rPr b="0" i="0"/>
              </a:br>
              <a:r>
                <a:rPr b="0" i="0"/>
                <a:t>-уверенность в своих силах и пользе своей работы; </a:t>
              </a:r>
              <a:br>
                <a:rPr b="0" i="0"/>
              </a:br>
              <a:r>
                <a:rPr b="0" i="0"/>
                <a:t>-одобрение тяжести и важности работы со стороны общества;</a:t>
              </a:r>
              <a:br>
                <a:rPr b="0" i="0"/>
              </a:br>
            </a:p>
          </p:txBody>
        </p:sp>
      </p:grpSp>
      <p:grpSp>
        <p:nvGrpSpPr>
          <p:cNvPr id="230" name="Google Shape;318;p42"/>
          <p:cNvGrpSpPr/>
          <p:nvPr/>
        </p:nvGrpSpPr>
        <p:grpSpPr>
          <a:xfrm>
            <a:off x="15072320" y="2630186"/>
            <a:ext cx="9144271" cy="10756538"/>
            <a:chOff x="0" y="0"/>
            <a:chExt cx="9144269" cy="10756537"/>
          </a:xfrm>
        </p:grpSpPr>
        <p:sp>
          <p:nvSpPr>
            <p:cNvPr id="228" name="Фигура"/>
            <p:cNvSpPr/>
            <p:nvPr/>
          </p:nvSpPr>
          <p:spPr>
            <a:xfrm>
              <a:off x="0" y="-1"/>
              <a:ext cx="9144271" cy="1075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569" y="0"/>
                    <a:pt x="1270" y="0"/>
                  </a:cubicBezTo>
                  <a:lnTo>
                    <a:pt x="20330" y="0"/>
                  </a:lnTo>
                  <a:cubicBezTo>
                    <a:pt x="21031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21031" y="21600"/>
                    <a:pt x="20330" y="21600"/>
                  </a:cubicBezTo>
                  <a:lnTo>
                    <a:pt x="1270" y="21600"/>
                  </a:lnTo>
                  <a:cubicBezTo>
                    <a:pt x="569" y="21600"/>
                    <a:pt x="0" y="19988"/>
                    <a:pt x="0" y="18000"/>
                  </a:cubicBezTo>
                  <a:lnTo>
                    <a:pt x="0" y="3600"/>
                  </a:lnTo>
                  <a:close/>
                </a:path>
              </a:pathLst>
            </a:custGeom>
            <a:solidFill>
              <a:srgbClr val="FFFFFF"/>
            </a:solidFill>
            <a:ln w="63500" cap="flat">
              <a:solidFill>
                <a:srgbClr val="4674A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2438400">
                <a:lnSpc>
                  <a:spcPct val="90000"/>
                </a:lnSpc>
                <a:defRPr sz="3600">
                  <a:solidFill>
                    <a:srgbClr val="17365D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29" name="Профессионально- организационные:  -наличие продуктивного рабочего графика;  -возможность получить отпуск или перерыв при необходимости; -наличие дополнительного образования и большого опыта работы; -работа в качестве руководителя, а не исполнителя; -нал"/>
            <p:cNvSpPr txBox="1"/>
            <p:nvPr/>
          </p:nvSpPr>
          <p:spPr>
            <a:xfrm>
              <a:off x="33866" y="33866"/>
              <a:ext cx="9076538" cy="8346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73599" tIns="373599" rIns="373599" bIns="373599" numCol="1" anchor="t">
              <a:spAutoFit/>
            </a:bodyPr>
            <a:lstStyle/>
            <a:p>
              <a:pPr algn="l" defTabSz="2438400">
                <a:lnSpc>
                  <a:spcPct val="90000"/>
                </a:lnSpc>
                <a:defRPr i="1" sz="3600">
                  <a:solidFill>
                    <a:srgbClr val="17365D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Профессионально- организационные:</a:t>
              </a:r>
              <a:r>
                <a:rPr i="0"/>
                <a:t> </a:t>
              </a:r>
              <a:br>
                <a:rPr i="0"/>
              </a:br>
              <a:r>
                <a:rPr b="0" i="0"/>
                <a:t>-наличие продуктивного рабочего графика; </a:t>
              </a:r>
              <a:br>
                <a:rPr b="0" i="0"/>
              </a:br>
              <a:r>
                <a:rPr b="0" i="0"/>
                <a:t>-возможность получить отпуск или перерыв при необходимости;</a:t>
              </a:r>
              <a:br>
                <a:rPr b="0" i="0"/>
              </a:br>
              <a:r>
                <a:rPr b="0" i="0"/>
                <a:t>-наличие дополнительного образования и б</a:t>
              </a:r>
              <a:r>
                <a:rPr b="0"/>
                <a:t>о</a:t>
              </a:r>
              <a:r>
                <a:rPr b="0" i="0"/>
                <a:t>льшого опыта работы;</a:t>
              </a:r>
              <a:br>
                <a:rPr b="0" i="0"/>
              </a:br>
              <a:r>
                <a:rPr b="0" i="0"/>
                <a:t>-работа в качестве руководителя, а не исполнителя;</a:t>
              </a:r>
              <a:br>
                <a:rPr b="0" i="0"/>
              </a:br>
              <a:r>
                <a:rPr b="0" i="0"/>
                <a:t>-наличие возможности передать пожелания руководителю;</a:t>
              </a:r>
              <a:br>
                <a:rPr b="0" i="0"/>
              </a:br>
              <a:r>
                <a:rPr b="0" i="0"/>
                <a:t>-</a:t>
              </a:r>
              <a:r>
                <a:rPr i="0"/>
                <a:t>наличие психологической службы в учреждении</a:t>
              </a:r>
            </a:p>
          </p:txBody>
        </p:sp>
      </p:grpSp>
      <p:grpSp>
        <p:nvGrpSpPr>
          <p:cNvPr id="233" name="Google Shape;320;p42"/>
          <p:cNvGrpSpPr/>
          <p:nvPr/>
        </p:nvGrpSpPr>
        <p:grpSpPr>
          <a:xfrm>
            <a:off x="9094517" y="6690882"/>
            <a:ext cx="5790367" cy="2112236"/>
            <a:chOff x="0" y="170649"/>
            <a:chExt cx="5790365" cy="2112234"/>
          </a:xfrm>
        </p:grpSpPr>
        <p:sp>
          <p:nvSpPr>
            <p:cNvPr id="231" name="Сквиркл"/>
            <p:cNvSpPr/>
            <p:nvPr/>
          </p:nvSpPr>
          <p:spPr>
            <a:xfrm>
              <a:off x="0" y="170649"/>
              <a:ext cx="5790366" cy="211223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0" cap="flat">
              <a:solidFill>
                <a:srgbClr val="4F81B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2438400">
                <a:defRPr sz="4200">
                  <a:solidFill>
                    <a:srgbClr val="4B7BC1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32" name="Kisely S. et al., 2020"/>
            <p:cNvSpPr/>
            <p:nvPr/>
          </p:nvSpPr>
          <p:spPr>
            <a:xfrm>
              <a:off x="258912" y="1226766"/>
              <a:ext cx="527254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1866" tIns="121866" rIns="121866" bIns="121866" numCol="1" anchor="ctr">
              <a:spAutoFit/>
            </a:bodyPr>
            <a:lstStyle/>
            <a:p>
              <a:pPr defTabSz="2438400">
                <a:defRPr sz="4800">
                  <a:solidFill>
                    <a:srgbClr val="4B7BC1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Kisely S. et al.,</a:t>
              </a:r>
              <a:br/>
              <a:r>
                <a:t>2020</a:t>
              </a:r>
            </a:p>
          </p:txBody>
        </p:sp>
      </p:grpSp>
      <p:sp>
        <p:nvSpPr>
          <p:cNvPr id="234" name="Google Shape;321;p42"/>
          <p:cNvSpPr/>
          <p:nvPr/>
        </p:nvSpPr>
        <p:spPr>
          <a:xfrm flipH="1">
            <a:off x="8056306" y="1673423"/>
            <a:ext cx="2023460" cy="1728194"/>
          </a:xfrm>
          <a:prstGeom prst="line">
            <a:avLst/>
          </a:prstGeom>
          <a:ln w="101600">
            <a:solidFill>
              <a:srgbClr val="4F81BD"/>
            </a:solidFill>
            <a:tailEnd type="stealth"/>
          </a:ln>
          <a:effectLst>
            <a:outerShdw sx="100000" sy="100000" kx="0" ky="0" algn="b" rotWithShape="0" blurRad="101600" dist="50800" dir="5400000">
              <a:srgbClr val="000000">
                <a:alpha val="34117"/>
              </a:srgbClr>
            </a:outerShdw>
          </a:effectLst>
        </p:spPr>
        <p:txBody>
          <a:bodyPr lIns="0" tIns="0" rIns="0" bIns="0"/>
          <a:lstStyle/>
          <a:p>
            <a:pPr algn="l" defTabSz="2438400">
              <a:defRPr b="0" sz="36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5" name="Google Shape;322;p42"/>
          <p:cNvSpPr/>
          <p:nvPr/>
        </p:nvSpPr>
        <p:spPr>
          <a:xfrm>
            <a:off x="13920192" y="1673423"/>
            <a:ext cx="1513814" cy="1813831"/>
          </a:xfrm>
          <a:prstGeom prst="line">
            <a:avLst/>
          </a:prstGeom>
          <a:ln w="101600">
            <a:solidFill>
              <a:srgbClr val="4F81BD"/>
            </a:solidFill>
            <a:tailEnd type="stealth"/>
          </a:ln>
          <a:effectLst>
            <a:outerShdw sx="100000" sy="100000" kx="0" ky="0" algn="b" rotWithShape="0" blurRad="101600" dist="50800" dir="5400000">
              <a:srgbClr val="000000">
                <a:alpha val="34117"/>
              </a:srgbClr>
            </a:outerShdw>
          </a:effectLst>
        </p:spPr>
        <p:txBody>
          <a:bodyPr lIns="0" tIns="0" rIns="0" bIns="0"/>
          <a:lstStyle/>
          <a:p>
            <a:pPr algn="l" defTabSz="2438400">
              <a:defRPr b="0" sz="36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327;p4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indent="711200">
              <a:lnSpc>
                <a:spcPct val="115000"/>
              </a:lnSpc>
              <a:defRPr b="1" sz="480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Меры профилактики психологического неблагополучия медицинского персонала</a:t>
            </a:r>
          </a:p>
        </p:txBody>
      </p:sp>
      <p:grpSp>
        <p:nvGrpSpPr>
          <p:cNvPr id="240" name="Google Shape;328;p43"/>
          <p:cNvGrpSpPr/>
          <p:nvPr/>
        </p:nvGrpSpPr>
        <p:grpSpPr>
          <a:xfrm>
            <a:off x="1632782" y="3838509"/>
            <a:ext cx="21118436" cy="4992556"/>
            <a:chOff x="0" y="0"/>
            <a:chExt cx="21118434" cy="4992554"/>
          </a:xfrm>
        </p:grpSpPr>
        <p:sp>
          <p:nvSpPr>
            <p:cNvPr id="238" name="Фигура"/>
            <p:cNvSpPr/>
            <p:nvPr/>
          </p:nvSpPr>
          <p:spPr>
            <a:xfrm>
              <a:off x="0" y="0"/>
              <a:ext cx="21118435" cy="499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569" y="0"/>
                    <a:pt x="1270" y="0"/>
                  </a:cubicBezTo>
                  <a:lnTo>
                    <a:pt x="20330" y="0"/>
                  </a:lnTo>
                  <a:cubicBezTo>
                    <a:pt x="21031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21031" y="21600"/>
                    <a:pt x="20330" y="21600"/>
                  </a:cubicBezTo>
                  <a:lnTo>
                    <a:pt x="1270" y="21600"/>
                  </a:lnTo>
                  <a:cubicBezTo>
                    <a:pt x="569" y="21600"/>
                    <a:pt x="0" y="19988"/>
                    <a:pt x="0" y="18000"/>
                  </a:cubicBezTo>
                  <a:lnTo>
                    <a:pt x="0" y="3600"/>
                  </a:lnTo>
                  <a:close/>
                </a:path>
              </a:pathLst>
            </a:custGeom>
            <a:solidFill>
              <a:srgbClr val="FFFFFF"/>
            </a:solidFill>
            <a:ln w="63500" cap="flat">
              <a:solidFill>
                <a:srgbClr val="4674A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indent="711200" algn="l" defTabSz="2438400">
                <a:defRPr b="0" sz="4800">
                  <a:solidFill>
                    <a:srgbClr val="17365D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39" name="Социально-психологические -предоставление СМИ информации о трудности работы персонала и поддержка с их стороны; -создание в учреждении менее формальной, дружеской обстановки; -большее количество поддержки персонала со стороны семьи"/>
            <p:cNvSpPr/>
            <p:nvPr/>
          </p:nvSpPr>
          <p:spPr>
            <a:xfrm>
              <a:off x="33867" y="33866"/>
              <a:ext cx="21050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73599" tIns="373599" rIns="373599" bIns="373599" numCol="1" anchor="t">
              <a:spAutoFit/>
            </a:bodyPr>
            <a:lstStyle/>
            <a:p>
              <a:pPr indent="711200" algn="l" defTabSz="2438400">
                <a:defRPr i="1" sz="4800">
                  <a:solidFill>
                    <a:srgbClr val="17365D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Социально-психологические</a:t>
              </a:r>
              <a:br/>
              <a:r>
                <a:rPr b="0"/>
                <a:t>-</a:t>
              </a:r>
              <a:r>
                <a:rPr b="0" i="0"/>
                <a:t>предоставление СМИ информации о трудности работы персонала и поддержка с их стороны;</a:t>
              </a:r>
              <a:br>
                <a:rPr b="0" i="0"/>
              </a:br>
              <a:r>
                <a:rPr b="0" i="0"/>
                <a:t>-</a:t>
              </a:r>
              <a:r>
                <a:rPr i="0"/>
                <a:t>создание в учреждении менее формальной, дружеской обстановки;</a:t>
              </a:r>
              <a:br>
                <a:rPr i="0"/>
              </a:br>
              <a:r>
                <a:rPr b="0" i="0"/>
                <a:t>-большее количество поддержки персонала со стороны семьи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334;p4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indent="711200">
              <a:lnSpc>
                <a:spcPct val="115000"/>
              </a:lnSpc>
              <a:defRPr b="1" sz="480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Меры профилактики психологического неблагополучия медицинского персонала</a:t>
            </a:r>
          </a:p>
        </p:txBody>
      </p:sp>
      <p:grpSp>
        <p:nvGrpSpPr>
          <p:cNvPr id="245" name="Google Shape;335;p44"/>
          <p:cNvGrpSpPr/>
          <p:nvPr/>
        </p:nvGrpSpPr>
        <p:grpSpPr>
          <a:xfrm>
            <a:off x="1374778" y="2368731"/>
            <a:ext cx="21138566" cy="10756538"/>
            <a:chOff x="0" y="0"/>
            <a:chExt cx="21138565" cy="10756537"/>
          </a:xfrm>
        </p:grpSpPr>
        <p:sp>
          <p:nvSpPr>
            <p:cNvPr id="243" name="Фигура"/>
            <p:cNvSpPr/>
            <p:nvPr/>
          </p:nvSpPr>
          <p:spPr>
            <a:xfrm>
              <a:off x="0" y="0"/>
              <a:ext cx="21138566" cy="10756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569" y="0"/>
                    <a:pt x="1270" y="0"/>
                  </a:cubicBezTo>
                  <a:lnTo>
                    <a:pt x="20330" y="0"/>
                  </a:lnTo>
                  <a:cubicBezTo>
                    <a:pt x="21031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21031" y="21600"/>
                    <a:pt x="20330" y="21600"/>
                  </a:cubicBezTo>
                  <a:lnTo>
                    <a:pt x="1270" y="21600"/>
                  </a:lnTo>
                  <a:cubicBezTo>
                    <a:pt x="569" y="21600"/>
                    <a:pt x="0" y="19988"/>
                    <a:pt x="0" y="18000"/>
                  </a:cubicBezTo>
                  <a:lnTo>
                    <a:pt x="0" y="3600"/>
                  </a:lnTo>
                  <a:close/>
                </a:path>
              </a:pathLst>
            </a:custGeom>
            <a:solidFill>
              <a:srgbClr val="FFFFFF"/>
            </a:solidFill>
            <a:ln w="63500" cap="flat">
              <a:solidFill>
                <a:srgbClr val="4674A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2438400">
                <a:defRPr b="0" sz="3600"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44" name="Профессионально- организационные:  -получение навыков  продуктивной коммуникации (психологических тренингов); - получение дополнительного образования; -наличие отработанного строгого контроля самочувствия персонала; -наличие отработанного алгоритма; - на"/>
            <p:cNvSpPr/>
            <p:nvPr/>
          </p:nvSpPr>
          <p:spPr>
            <a:xfrm>
              <a:off x="33867" y="33867"/>
              <a:ext cx="2107083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73599" tIns="373599" rIns="373599" bIns="373599" numCol="1" anchor="t">
              <a:spAutoFit/>
            </a:bodyPr>
            <a:lstStyle/>
            <a:p>
              <a:pPr indent="711200" algn="l" defTabSz="2438400">
                <a:defRPr i="1" sz="4200">
                  <a:solidFill>
                    <a:srgbClr val="17365D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Профессионально- организационные:</a:t>
              </a:r>
              <a:r>
                <a:rPr i="0"/>
                <a:t> </a:t>
              </a:r>
              <a:br>
                <a:rPr i="0"/>
              </a:br>
              <a:r>
                <a:rPr b="0" i="0"/>
                <a:t>-получение навыков  продуктивной коммуникации (психологических тренингов);</a:t>
              </a:r>
              <a:br>
                <a:rPr b="0" i="0"/>
              </a:br>
              <a:r>
                <a:rPr b="0" i="0"/>
                <a:t>- получение дополнительного образования;</a:t>
              </a:r>
              <a:br>
                <a:rPr b="0" i="0"/>
              </a:br>
              <a:r>
                <a:rPr b="0" i="0"/>
                <a:t>-наличие отработанного строгого контроля самочувствия персонала;</a:t>
              </a:r>
              <a:br>
                <a:rPr b="0" i="0"/>
              </a:br>
              <a:r>
                <a:rPr b="0" i="0"/>
                <a:t>-наличие отработанного алгоритма;</a:t>
              </a:r>
              <a:br>
                <a:rPr b="0" i="0"/>
              </a:br>
              <a:r>
                <a:rPr b="0" i="0"/>
                <a:t>- наличие времени и места для отдыха, организация питания и связи с близкими при дежурном графике;</a:t>
              </a:r>
              <a:br>
                <a:rPr b="0" i="0"/>
              </a:br>
              <a:r>
                <a:rPr b="0" i="0"/>
                <a:t>- возможность отказаться от работы с пациентом;</a:t>
              </a:r>
              <a:br>
                <a:rPr b="0" i="0"/>
              </a:br>
              <a:r>
                <a:rPr b="0" i="0"/>
                <a:t>-доступ к </a:t>
              </a:r>
              <a:r>
                <a:rPr i="0"/>
                <a:t>службам психологического сопровождения </a:t>
              </a:r>
              <a:r>
                <a:rPr b="0" i="0"/>
                <a:t>и наличие охраны или иного персонала для работы с пациентами в аффективном состоянии</a:t>
              </a:r>
              <a:endParaRPr b="0" i="0"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Профилактика и реабилитация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75969">
              <a:defRPr sz="10528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defRPr>
            </a:lvl1pPr>
          </a:lstStyle>
          <a:p>
            <a:pPr/>
            <a:r>
              <a:t>Профилактика и реабилитация </a:t>
            </a:r>
          </a:p>
        </p:txBody>
      </p:sp>
      <p:sp>
        <p:nvSpPr>
          <p:cNvPr id="248" name="Сложность взаимодействия между всеми рассмотренными ранее внешними и внутренними факторами развития эмоционального выгорания подчеркивает важность многофакторного подхода в профилактике и лечении синдрома. Это означает, что необходимо учитывать как рабоч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Сложность взаимодействия между всеми рассмотренными ранее внешними и внутренними факторами развития эмоционального выгорания подчеркивает важность многофакторного подхода в профилактике и лечении синдрома. Это означает, что необходимо учитывать как рабочую среду, так и собственную личность человека и его отношение к рабочей ситуации. Это подразумевает не только реализацию мер </a:t>
            </a:r>
            <a:r>
              <a:rPr b="1"/>
              <a:t>на уровне профессиональных работодателей и рабочей среды (IT компании)</a:t>
            </a:r>
            <a:r>
              <a:t>, но также разработку и реализацию </a:t>
            </a:r>
            <a:r>
              <a:rPr b="1"/>
              <a:t>индивидуальных стратегий самопомощи.</a:t>
            </a:r>
            <a:endParaRPr b="1"/>
          </a:p>
          <a:p>
            <a:pPr/>
            <a:r>
              <a:rPr b="1"/>
              <a:t>Выгорание на 4 и 5 стадии - это болезнь, необходимо обращение за помощью к психологу, врачу- психиатру или неврологу.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Обо мне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defRPr>
            </a:lvl1pPr>
          </a:lstStyle>
          <a:p>
            <a:pPr/>
            <a:r>
              <a:t>Обо мне</a:t>
            </a:r>
          </a:p>
        </p:txBody>
      </p:sp>
      <p:sp>
        <p:nvSpPr>
          <p:cNvPr id="158" name="Суроегина Анастасия Юрьевна…"/>
          <p:cNvSpPr txBox="1"/>
          <p:nvPr>
            <p:ph type="body" sz="half" idx="1"/>
          </p:nvPr>
        </p:nvSpPr>
        <p:spPr>
          <a:xfrm>
            <a:off x="4169872" y="2717800"/>
            <a:ext cx="14674029" cy="8834855"/>
          </a:xfrm>
          <a:prstGeom prst="rect">
            <a:avLst/>
          </a:prstGeom>
        </p:spPr>
        <p:txBody>
          <a:bodyPr/>
          <a:lstStyle/>
          <a:p>
            <a:pPr marL="0" indent="0" defTabSz="914400">
              <a:spcBef>
                <a:spcPts val="0"/>
              </a:spcBef>
              <a:buSzTx/>
              <a:buNone/>
              <a:tabLst>
                <a:tab pos="330200" algn="l"/>
                <a:tab pos="660400" algn="l"/>
                <a:tab pos="990600" algn="l"/>
                <a:tab pos="1320800" algn="l"/>
                <a:tab pos="1651000" algn="l"/>
                <a:tab pos="1981200" algn="l"/>
                <a:tab pos="2311400" algn="l"/>
                <a:tab pos="2641600" algn="l"/>
                <a:tab pos="2971800" algn="l"/>
                <a:tab pos="3302000" algn="l"/>
                <a:tab pos="3632200" algn="l"/>
                <a:tab pos="3962400" algn="l"/>
              </a:tabLst>
              <a:defRPr sz="4464"/>
            </a:pPr>
            <a:r>
              <a:t>Суроегина Анастасия Юрьевна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330200" algn="l"/>
                <a:tab pos="660400" algn="l"/>
                <a:tab pos="990600" algn="l"/>
                <a:tab pos="1320800" algn="l"/>
                <a:tab pos="1651000" algn="l"/>
                <a:tab pos="1981200" algn="l"/>
                <a:tab pos="2311400" algn="l"/>
                <a:tab pos="2641600" algn="l"/>
                <a:tab pos="2971800" algn="l"/>
                <a:tab pos="3302000" algn="l"/>
                <a:tab pos="3632200" algn="l"/>
                <a:tab pos="3962400" algn="l"/>
              </a:tabLst>
              <a:defRPr sz="4464"/>
            </a:pP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330200" algn="l"/>
                <a:tab pos="660400" algn="l"/>
                <a:tab pos="990600" algn="l"/>
                <a:tab pos="1320800" algn="l"/>
                <a:tab pos="1651000" algn="l"/>
                <a:tab pos="1981200" algn="l"/>
                <a:tab pos="2311400" algn="l"/>
                <a:tab pos="2641600" algn="l"/>
                <a:tab pos="2971800" algn="l"/>
                <a:tab pos="3302000" algn="l"/>
                <a:tab pos="3632200" algn="l"/>
                <a:tab pos="3962400" algn="l"/>
              </a:tabLst>
              <a:defRPr sz="4464"/>
            </a:pPr>
            <a:r>
              <a:t>клинический психолог, кандидат психологических наук, старший научный сотрудник НИИ СП им. Н.В. Склифосовского, клинический психолог РЦ «Преодоление», действительный член ОППЛ, кандидат ОПП, сертифицированный руководитель Балинтовских групп.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330200" algn="l"/>
                <a:tab pos="660400" algn="l"/>
                <a:tab pos="990600" algn="l"/>
                <a:tab pos="1320800" algn="l"/>
                <a:tab pos="1651000" algn="l"/>
                <a:tab pos="1981200" algn="l"/>
                <a:tab pos="2311400" algn="l"/>
                <a:tab pos="2641600" algn="l"/>
                <a:tab pos="2971800" algn="l"/>
                <a:tab pos="3302000" algn="l"/>
                <a:tab pos="3632200" algn="l"/>
                <a:tab pos="3962400" algn="l"/>
              </a:tabLst>
              <a:defRPr sz="4464"/>
            </a:pP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330200" algn="l"/>
                <a:tab pos="660400" algn="l"/>
                <a:tab pos="990600" algn="l"/>
                <a:tab pos="1320800" algn="l"/>
                <a:tab pos="1651000" algn="l"/>
                <a:tab pos="1981200" algn="l"/>
                <a:tab pos="2311400" algn="l"/>
                <a:tab pos="2641600" algn="l"/>
                <a:tab pos="2971800" algn="l"/>
                <a:tab pos="3302000" algn="l"/>
                <a:tab pos="3632200" algn="l"/>
                <a:tab pos="3962400" algn="l"/>
              </a:tabLst>
              <a:defRPr sz="4464"/>
            </a:pPr>
            <a:r>
              <a:t>@suroegina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330200" algn="l"/>
                <a:tab pos="660400" algn="l"/>
                <a:tab pos="990600" algn="l"/>
                <a:tab pos="1320800" algn="l"/>
                <a:tab pos="1651000" algn="l"/>
                <a:tab pos="1981200" algn="l"/>
                <a:tab pos="2311400" algn="l"/>
                <a:tab pos="2641600" algn="l"/>
                <a:tab pos="2971800" algn="l"/>
                <a:tab pos="3302000" algn="l"/>
                <a:tab pos="3632200" algn="l"/>
                <a:tab pos="3962400" algn="l"/>
              </a:tabLst>
              <a:defRPr sz="4464"/>
            </a:pP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330200" algn="l"/>
                <a:tab pos="660400" algn="l"/>
                <a:tab pos="990600" algn="l"/>
                <a:tab pos="1320800" algn="l"/>
                <a:tab pos="1651000" algn="l"/>
                <a:tab pos="1981200" algn="l"/>
                <a:tab pos="2311400" algn="l"/>
                <a:tab pos="2641600" algn="l"/>
                <a:tab pos="2971800" algn="l"/>
                <a:tab pos="3302000" algn="l"/>
                <a:tab pos="3632200" algn="l"/>
                <a:tab pos="3962400" algn="l"/>
              </a:tabLst>
              <a:defRPr sz="4464"/>
            </a:pPr>
            <a:r>
              <a:rPr u="sng">
                <a:hlinkClick r:id="rId2" invalidUrl="" action="" tgtFrame="" tooltip="" history="1" highlightClick="0" endSnd="0"/>
              </a:rPr>
              <a:t>suroegina@gmail.com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Реабилитация - акцент на копингах (De Hert S,2020)"/>
          <p:cNvSpPr txBox="1"/>
          <p:nvPr>
            <p:ph type="title"/>
          </p:nvPr>
        </p:nvSpPr>
        <p:spPr>
          <a:xfrm>
            <a:off x="914269" y="355600"/>
            <a:ext cx="21780631" cy="2286000"/>
          </a:xfrm>
          <a:prstGeom prst="rect">
            <a:avLst/>
          </a:prstGeom>
        </p:spPr>
        <p:txBody>
          <a:bodyPr/>
          <a:lstStyle>
            <a:lvl1pPr defTabSz="520065">
              <a:defRPr sz="7056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defRPr>
            </a:lvl1pPr>
          </a:lstStyle>
          <a:p>
            <a:pPr/>
            <a:r>
              <a:t>Реабилитация - акцент на копингах (De Hert S,2020)</a:t>
            </a:r>
          </a:p>
        </p:txBody>
      </p:sp>
      <p:sp>
        <p:nvSpPr>
          <p:cNvPr id="251" name="Отношения. Качественное проведение времени с семьей, друзьями. Активное развитие связей с коллегами, чтобы делиться эмоциональным и экзистенциальным опытом работы.…"/>
          <p:cNvSpPr txBox="1"/>
          <p:nvPr>
            <p:ph type="body" idx="1"/>
          </p:nvPr>
        </p:nvSpPr>
        <p:spPr>
          <a:xfrm>
            <a:off x="717432" y="2245767"/>
            <a:ext cx="22949136" cy="11002466"/>
          </a:xfrm>
          <a:prstGeom prst="rect">
            <a:avLst/>
          </a:prstGeom>
        </p:spPr>
        <p:txBody>
          <a:bodyPr/>
          <a:lstStyle/>
          <a:p>
            <a:pPr marL="640080" indent="-640080" defTabSz="594360">
              <a:spcBef>
                <a:spcPts val="4200"/>
              </a:spcBef>
              <a:buSzPct val="100000"/>
              <a:buAutoNum type="arabicPeriod" startAt="1"/>
              <a:defRPr sz="3456"/>
            </a:pPr>
            <a:r>
              <a:t>Отношения. Качественное проведение времени с семьей, друзьями. Активное развитие связей с коллегами, чтобы делиться эмоциональным и экзистенциальным опытом работы.</a:t>
            </a:r>
          </a:p>
          <a:p>
            <a:pPr marL="640080" indent="-640080" defTabSz="594360">
              <a:spcBef>
                <a:spcPts val="4200"/>
              </a:spcBef>
              <a:buSzPct val="100000"/>
              <a:buAutoNum type="arabicPeriod" startAt="1"/>
              <a:defRPr sz="3456"/>
            </a:pPr>
            <a:r>
              <a:t>Религиозная вера или духовная практика. Имеется в виду личная внимательность к взращиванию своих духовных аспектов. 34% опрошенных назвали этот аспект важным и даже существенным. </a:t>
            </a:r>
          </a:p>
          <a:p>
            <a:pPr marL="640080" indent="-640080" defTabSz="594360">
              <a:spcBef>
                <a:spcPts val="4200"/>
              </a:spcBef>
              <a:buSzPct val="100000"/>
              <a:buAutoNum type="arabicPeriod" startAt="1"/>
              <a:defRPr sz="3456"/>
            </a:pPr>
            <a:r>
              <a:t>Отношение к работе.  Поиск смысла и удовлетворения в работе - первый аспект, второй — к активный выбор и ограничение типа медицинской практики, а именно: работа неполный рабочий день, участие в образовании и/или исследованиях, управление графиком и прекращение неудовлетворительных аспектов практики. </a:t>
            </a:r>
          </a:p>
          <a:p>
            <a:pPr marL="640080" indent="-640080" defTabSz="594360">
              <a:spcBef>
                <a:spcPts val="4200"/>
              </a:spcBef>
              <a:buSzPct val="100000"/>
              <a:buAutoNum type="arabicPeriod" startAt="1"/>
              <a:defRPr sz="3456"/>
            </a:pPr>
            <a:r>
              <a:t>Практика заботы о себе, при которой человек активно культивирует личные интересы и самосознание в дополнение к профессиональным и семейным обязанностям. Это также подразумевает активное обращение за профессиональной помощью в случае личных физических и психологических проблем или болезней (физические упражнения, деятельность по самовыражению, адекватное питание и сон, регулярное медицинское обслуживание, профессиональные консультации и т. д.)</a:t>
            </a:r>
          </a:p>
          <a:p>
            <a:pPr marL="640080" indent="-640080" defTabSz="594360">
              <a:spcBef>
                <a:spcPts val="4200"/>
              </a:spcBef>
              <a:buSzPct val="100000"/>
              <a:buAutoNum type="arabicPeriod" startAt="1"/>
              <a:defRPr sz="3456"/>
            </a:pPr>
            <a:r>
              <a:t> Адаптация конкретной жизненной философии. Это развивает философский подход к жизни, основанный на позитивном мировоззрении, когда человек определяет собственные ценности и действует в соответствии с ними, уделяя особое внимание балансу между личной и профессиональной жизнью.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Стратегия 1. Остановка и Наблюдение"/>
          <p:cNvSpPr txBox="1"/>
          <p:nvPr>
            <p:ph type="title"/>
          </p:nvPr>
        </p:nvSpPr>
        <p:spPr>
          <a:xfrm>
            <a:off x="952500" y="355600"/>
            <a:ext cx="21005800" cy="2286000"/>
          </a:xfrm>
          <a:prstGeom prst="rect">
            <a:avLst/>
          </a:prstGeom>
        </p:spPr>
        <p:txBody>
          <a:bodyPr/>
          <a:lstStyle>
            <a:lvl1pPr defTabSz="627379">
              <a:defRPr sz="8512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defRPr>
            </a:lvl1pPr>
          </a:lstStyle>
          <a:p>
            <a:pPr/>
            <a:r>
              <a:t>Стратегия 1. Остановка и Наблюдение</a:t>
            </a:r>
          </a:p>
        </p:txBody>
      </p:sp>
      <p:sp>
        <p:nvSpPr>
          <p:cNvPr id="254" name="Признать реальность проблемы.…"/>
          <p:cNvSpPr txBox="1"/>
          <p:nvPr>
            <p:ph type="body" idx="1"/>
          </p:nvPr>
        </p:nvSpPr>
        <p:spPr>
          <a:xfrm>
            <a:off x="836352" y="3048000"/>
            <a:ext cx="21858548" cy="9398000"/>
          </a:xfrm>
          <a:prstGeom prst="rect">
            <a:avLst/>
          </a:prstGeom>
        </p:spPr>
        <p:txBody>
          <a:bodyPr/>
          <a:lstStyle/>
          <a:p>
            <a:pPr marL="514350" indent="-514350" defTabSz="668655">
              <a:spcBef>
                <a:spcPts val="4700"/>
              </a:spcBef>
              <a:defRPr b="1" sz="3888"/>
            </a:pPr>
            <a:r>
              <a:t>Признать реальность проблемы.</a:t>
            </a:r>
          </a:p>
          <a:p>
            <a:pPr marL="514350" indent="-514350" defTabSz="668655">
              <a:spcBef>
                <a:spcPts val="4700"/>
              </a:spcBef>
              <a:defRPr sz="3888"/>
            </a:pPr>
            <a:r>
              <a:rPr b="1"/>
              <a:t>Сделать полный перерыв в работе.</a:t>
            </a:r>
            <a:r>
              <a:t> Не является средством лечения выгорания, но даст время для отдыха и пересмотра стратегий. Написать </a:t>
            </a:r>
            <a:r>
              <a:rPr u="sng"/>
              <a:t>план отпуска заранее</a:t>
            </a:r>
            <a:r>
              <a:t>, включить туда встречи с семьей, друзьями, хобби и время для проведения с самим собой.</a:t>
            </a:r>
          </a:p>
          <a:p>
            <a:pPr marL="514350" indent="-514350" defTabSz="668655">
              <a:spcBef>
                <a:spcPts val="4700"/>
              </a:spcBef>
              <a:defRPr sz="3888"/>
            </a:pPr>
            <a:r>
              <a:rPr b="1"/>
              <a:t>Наблюдающее Я:</a:t>
            </a:r>
            <a:r>
              <a:t> Ведение дневника наблюдения за «мишенями»: сон, баланс работы - отдыха (заполнение </a:t>
            </a:r>
            <a:r>
              <a:rPr i="1"/>
              <a:t>колеса баланса</a:t>
            </a:r>
            <a:r>
              <a:t>), настроения и </a:t>
            </a:r>
            <a:r>
              <a:rPr b="1"/>
              <a:t>мыслей.</a:t>
            </a:r>
          </a:p>
          <a:p>
            <a:pPr marL="514350" indent="-514350" defTabSz="668655">
              <a:spcBef>
                <a:spcPts val="4700"/>
              </a:spcBef>
              <a:defRPr sz="3888"/>
            </a:pPr>
            <a:r>
              <a:rPr b="1"/>
              <a:t>Вывести в приоритет физическое восстановление.</a:t>
            </a:r>
            <a:r>
              <a:t> Техники релаксации, майндфуллнесс, гигиена сна, режим питания, медицинский чек ап, спорт. </a:t>
            </a:r>
            <a:r>
              <a:rPr u="sng"/>
              <a:t>Не насилие!</a:t>
            </a:r>
          </a:p>
          <a:p>
            <a:pPr marL="514350" indent="-514350" defTabSz="668655">
              <a:spcBef>
                <a:spcPts val="4700"/>
              </a:spcBef>
              <a:defRPr sz="3888"/>
            </a:pPr>
            <a:r>
              <a:rPr u="sng">
                <a:hlinkClick r:id="rId2" invalidUrl="" action="" tgtFrame="" tooltip="" history="1" highlightClick="0" endSnd="0"/>
              </a:rPr>
              <a:t>https://drive.google.com/open?id=15zwajY-vSzsffF9jaazhOFFMM_H8DK0o</a:t>
            </a:r>
            <a:r>
              <a:t> </a:t>
            </a:r>
          </a:p>
          <a:p>
            <a:pPr marL="514350" indent="-514350" defTabSz="668655">
              <a:spcBef>
                <a:spcPts val="4700"/>
              </a:spcBef>
              <a:defRPr sz="3888"/>
            </a:pPr>
            <a:r>
              <a:rPr u="sng">
                <a:hlinkClick r:id="rId3" invalidUrl="" action="" tgtFrame="" tooltip="" history="1" highlightClick="0" endSnd="0"/>
              </a:rPr>
              <a:t>http://www.audiomed.org/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Стратегия 2. Работа с убеждениями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68655">
              <a:defRPr sz="9072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defRPr>
            </a:lvl1pPr>
          </a:lstStyle>
          <a:p>
            <a:pPr/>
            <a:r>
              <a:t>Стратегия 2. Работа с убеждениями. </a:t>
            </a:r>
          </a:p>
        </p:txBody>
      </p:sp>
      <p:sp>
        <p:nvSpPr>
          <p:cNvPr id="257" name="Вы знаете простые рекомендации, но что-то мешает их выполнять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27050" indent="-527050" defTabSz="685165">
              <a:spcBef>
                <a:spcPts val="4800"/>
              </a:spcBef>
              <a:defRPr b="1" sz="3984" u="sng"/>
            </a:pPr>
            <a:r>
              <a:t>Вы знаете простые рекомендации, но что-то мешает их выполнять. </a:t>
            </a:r>
          </a:p>
          <a:p>
            <a:pPr marL="527050" indent="-527050" defTabSz="685165">
              <a:spcBef>
                <a:spcPts val="4800"/>
              </a:spcBef>
              <a:defRPr sz="3984"/>
            </a:pPr>
            <a:r>
              <a:t>Читая рекомендации, выпишите те </a:t>
            </a:r>
            <a:r>
              <a:rPr b="1"/>
              <a:t>мысли, которые приводят к сопротивлению</a:t>
            </a:r>
            <a:r>
              <a:t> («я не справлюсь с выгоранием…», «я не могу взять отпуск, останусь без премии/покажу себя ненадежным сотрудником», «то, что я не хочу идти на работу означает, что я плохой сотрудник…»)</a:t>
            </a:r>
          </a:p>
          <a:p>
            <a:pPr marL="527050" indent="-527050" defTabSz="685165">
              <a:spcBef>
                <a:spcPts val="4800"/>
              </a:spcBef>
              <a:defRPr sz="3984"/>
            </a:pPr>
            <a:r>
              <a:rPr b="1"/>
              <a:t>Работа с внутренним критиком и перфекционизмом.</a:t>
            </a:r>
            <a:r>
              <a:t> Безоценочное наблюдение за внутренним диалогом. Признайте наличие критикующих мыслей. Развивайте самосострадание («Чтобы я сказал близкому другу, о котором забочусь?», заземление).</a:t>
            </a:r>
          </a:p>
          <a:p>
            <a:pPr marL="527050" indent="-527050" defTabSz="685165">
              <a:spcBef>
                <a:spcPts val="4800"/>
              </a:spcBef>
              <a:defRPr sz="3984"/>
            </a:pPr>
            <a:r>
              <a:rPr b="1"/>
              <a:t>Работа с убеждениями</a:t>
            </a:r>
            <a:r>
              <a:t> (выписать все возможные альтернативные точки зрения, «ЗА и ПРОТИВ», «Наихудший/наилучший/реалистичный вариант развития событий», «Совет друга», «План действий»)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Стратегия 3. Ценности и приоритеты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43889">
              <a:defRPr b="1" sz="8736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Стратегия 3. Ценности и приоритеты. </a:t>
            </a:r>
          </a:p>
        </p:txBody>
      </p:sp>
      <p:sp>
        <p:nvSpPr>
          <p:cNvPr id="260" name="Нуждаемся в пациентах (депрессивные личности по МакВильямс), обладаем строгим СуперЭго (https://psyjournal.ru/articles/pacient-kak-vnutrenniy-obekt-analitika-pochemu-i-kak-my-nuzhdaemsya-v-nashih-pacientah)…"/>
          <p:cNvSpPr txBox="1"/>
          <p:nvPr>
            <p:ph type="body" idx="1"/>
          </p:nvPr>
        </p:nvSpPr>
        <p:spPr>
          <a:xfrm>
            <a:off x="936485" y="2838087"/>
            <a:ext cx="22675305" cy="10088921"/>
          </a:xfrm>
          <a:prstGeom prst="rect">
            <a:avLst/>
          </a:prstGeom>
        </p:spPr>
        <p:txBody>
          <a:bodyPr/>
          <a:lstStyle/>
          <a:p>
            <a:pPr marL="628650" indent="-628650" defTabSz="817244">
              <a:spcBef>
                <a:spcPts val="5800"/>
              </a:spcBef>
              <a:defRPr sz="4752"/>
            </a:pPr>
            <a:r>
              <a:t>Нуждаемся в пациентах (депрессивные личности по МакВильямс), обладаем строгим СуперЭго (</a:t>
            </a:r>
            <a:r>
              <a:rPr u="sng">
                <a:hlinkClick r:id="rId2" invalidUrl="" action="" tgtFrame="" tooltip="" history="1" highlightClick="0" endSnd="0"/>
              </a:rPr>
              <a:t>https://psyjournal.ru/articles/pacient-kak-vnutrenniy-obekt-analitika-pochemu-i-kak-my-nuzhdaemsya-v-nashih-pacientah</a:t>
            </a:r>
            <a:r>
              <a:t>)</a:t>
            </a:r>
          </a:p>
          <a:p>
            <a:pPr marL="628650" indent="-628650" defTabSz="817244">
              <a:spcBef>
                <a:spcPts val="5800"/>
              </a:spcBef>
              <a:defRPr sz="4752"/>
            </a:pPr>
            <a:r>
              <a:t>Моя работа «идеальное - реальное». Попробуйте поговорить с кем-то, кому доверяете: о своей работе, как выбрали, начинали, что нравится, что не нравится, о самом успешном случае и самом не успешном, о том, какую роль работа играет в вашей жизни, как бы вам хотелось, чтобы выглядела ваша жизнь, каким человеком вы хотите быть. Если говорить не с кем, написать себе письмо.</a:t>
            </a:r>
          </a:p>
          <a:p>
            <a:pPr marL="628650" indent="-628650" defTabSz="817244">
              <a:spcBef>
                <a:spcPts val="5800"/>
              </a:spcBef>
              <a:defRPr sz="4752"/>
            </a:pPr>
            <a:r>
              <a:t>Написать области, сферы жизни, которые важны для вас, определите 1 вещь, которую вы можете сделать для каждой из них.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Стратегия 4. Расширение коммуникативных навыков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0065">
              <a:defRPr b="1" sz="7056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Стратегия 4. Расширение коммуникативных навыков</a:t>
            </a:r>
          </a:p>
        </p:txBody>
      </p:sp>
      <p:sp>
        <p:nvSpPr>
          <p:cNvPr id="263" name="Используйте материалы лекций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Используйте материалы лекций </a:t>
            </a:r>
          </a:p>
          <a:p>
            <a:pPr/>
            <a:r>
              <a:rPr b="1"/>
              <a:t>Преодоление избегания:</a:t>
            </a:r>
            <a:r>
              <a:t> находиться в дискомфортной ситуации с целью самонаблюдения и самоподдержки (пойти на пятиминутку, к сложному пациенту на 5-10 минут, написать об изменении договоренностей)</a:t>
            </a:r>
          </a:p>
          <a:p>
            <a:pPr/>
            <a:r>
              <a:rPr b="1"/>
              <a:t>Диалектическая валидизация</a:t>
            </a:r>
            <a:r>
              <a:t> для поддержания своих границ: конструкция «да …, но…».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Стратегия 5. Отношения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Стратегия 5. Отношения </a:t>
            </a:r>
          </a:p>
        </p:txBody>
      </p:sp>
      <p:sp>
        <p:nvSpPr>
          <p:cNvPr id="266" name="Укрепление семейных и дружеских связей. Признать, что есть проблемы в отношениях и у вас есть часть ответственности за них. Поиск решения, возможно, привлечение специалиста. Иначе это отнимает силы, как болезнь в организме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 b="1"/>
              <a:t>Укрепление семейных и дружеских связей</a:t>
            </a:r>
            <a:r>
              <a:t>. Признать, что есть проблемы в отношениях и у вас есть часть ответственности за них. Поиск решения, возможно, привлечение специалиста. </a:t>
            </a:r>
            <a:r>
              <a:rPr i="1"/>
              <a:t>Иначе это отнимает силы, как болезнь в организме</a:t>
            </a:r>
            <a:endParaRPr i="1"/>
          </a:p>
          <a:p>
            <a:pPr/>
            <a:r>
              <a:rPr b="1"/>
              <a:t>Укрепление отношений в коллегиальной среде</a:t>
            </a:r>
            <a:r>
              <a:t>: укрепление связей на работе и вне ее, супервизии, интервизии, конференции и обучение, балинтовские группы ( на сл неделе)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34;p4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5300">
              <a:defRPr b="1" sz="762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Балинтовские группы как метод профилактики и преодоления выгорания</a:t>
            </a:r>
          </a:p>
        </p:txBody>
      </p:sp>
      <p:pic>
        <p:nvPicPr>
          <p:cNvPr id="269" name="Google Shape;235;p41" descr="Google Shape;235;p4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5132" y="2396543"/>
            <a:ext cx="10947401" cy="8305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0" name="Google Shape;236;p41" descr="Google Shape;236;p4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60200" y="7607277"/>
            <a:ext cx="12217397" cy="6108699"/>
          </a:xfrm>
          <a:prstGeom prst="rect">
            <a:avLst/>
          </a:prstGeom>
          <a:ln w="12700">
            <a:miter lim="400000"/>
          </a:ln>
        </p:spPr>
      </p:pic>
      <p:sp>
        <p:nvSpPr>
          <p:cNvPr id="271" name="Google Shape;237;p41"/>
          <p:cNvSpPr txBox="1"/>
          <p:nvPr/>
        </p:nvSpPr>
        <p:spPr>
          <a:xfrm>
            <a:off x="13903866" y="3381999"/>
            <a:ext cx="9613601" cy="3443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>
            <a:spAutoFit/>
          </a:bodyPr>
          <a:lstStyle>
            <a:lvl1pPr indent="990600" algn="just" defTabSz="2438400">
              <a:lnSpc>
                <a:spcPct val="115000"/>
              </a:lnSpc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Микаэль Балинт и Энид Балинт  проводили в клинике Тэвисток в Лондоне дискуссионные групповые семинары с практикующими врачами и психиатрами (с 1949 г.).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42;p4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Задачи Балинтовских групп</a:t>
            </a:r>
          </a:p>
        </p:txBody>
      </p:sp>
      <p:sp>
        <p:nvSpPr>
          <p:cNvPr id="274" name="Google Shape;243;p42"/>
          <p:cNvSpPr txBox="1"/>
          <p:nvPr/>
        </p:nvSpPr>
        <p:spPr>
          <a:xfrm>
            <a:off x="3263989" y="2661799"/>
            <a:ext cx="15824612" cy="84736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>
            <a:spAutoFit/>
          </a:bodyPr>
          <a:lstStyle/>
          <a:p>
            <a:pPr algn="l" defTabSz="2438400">
              <a:defRPr b="0" sz="360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Повышение компетентности в профессиональном межличностном общении;</a:t>
            </a:r>
          </a:p>
          <a:p>
            <a:pPr algn="l" defTabSz="2438400">
              <a:defRPr b="0" sz="3600">
                <a:latin typeface="Arial"/>
                <a:ea typeface="Arial"/>
                <a:cs typeface="Arial"/>
                <a:sym typeface="Arial"/>
              </a:defRPr>
            </a:pPr>
            <a:endParaRPr>
              <a:solidFill>
                <a:srgbClr val="1F497D"/>
              </a:solidFill>
            </a:endParaRPr>
          </a:p>
          <a:p>
            <a:pPr algn="l" defTabSz="2438400">
              <a:defRPr b="0" sz="360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осознание личностных «слепых пятен», блокирующих профессиональные отношения с пациентом;</a:t>
            </a:r>
          </a:p>
          <a:p>
            <a:pPr algn="l" defTabSz="2438400">
              <a:defRPr b="0" sz="3600">
                <a:latin typeface="Arial"/>
                <a:ea typeface="Arial"/>
                <a:cs typeface="Arial"/>
                <a:sym typeface="Arial"/>
              </a:defRPr>
            </a:pPr>
            <a:endParaRPr>
              <a:solidFill>
                <a:srgbClr val="1F497D"/>
              </a:solidFill>
            </a:endParaRPr>
          </a:p>
          <a:p>
            <a:pPr algn="l" defTabSz="2438400">
              <a:defRPr b="0" sz="360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расширение представлений о лечебном процессе;</a:t>
            </a:r>
          </a:p>
          <a:p>
            <a:pPr algn="l" defTabSz="2438400">
              <a:defRPr b="0" sz="3600">
                <a:latin typeface="Arial"/>
                <a:ea typeface="Arial"/>
                <a:cs typeface="Arial"/>
                <a:sym typeface="Arial"/>
              </a:defRPr>
            </a:pPr>
            <a:endParaRPr>
              <a:solidFill>
                <a:srgbClr val="1F497D"/>
              </a:solidFill>
            </a:endParaRPr>
          </a:p>
          <a:p>
            <a:pPr algn="l" defTabSz="2438400">
              <a:defRPr b="0" sz="360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психопрофилактику участников группы, основанную на возможности проработки «неудачных» случаев в ситуации коллегиальной поддержки;</a:t>
            </a:r>
          </a:p>
          <a:p>
            <a:pPr algn="l" defTabSz="2438400">
              <a:defRPr b="0" sz="3600">
                <a:latin typeface="Arial"/>
                <a:ea typeface="Arial"/>
                <a:cs typeface="Arial"/>
                <a:sym typeface="Arial"/>
              </a:defRPr>
            </a:pPr>
            <a:endParaRPr>
              <a:solidFill>
                <a:srgbClr val="1F497D"/>
              </a:solidFill>
            </a:endParaRPr>
          </a:p>
          <a:p>
            <a:pPr algn="l" defTabSz="2438400">
              <a:defRPr b="0" sz="360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реабилитацию врачей, медицинских работников, психотерапевтов, социальных работников, у которых уже развился синдром профессионального выгорания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Как помогает Балинтовская групп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93419">
              <a:defRPr sz="9407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defRPr>
            </a:lvl1pPr>
          </a:lstStyle>
          <a:p>
            <a:pPr/>
            <a:r>
              <a:t>Как помогает Балинтовская группа</a:t>
            </a:r>
          </a:p>
        </p:txBody>
      </p:sp>
      <p:sp>
        <p:nvSpPr>
          <p:cNvPr id="277" name="Правила работы группы, обеспечивающие безопасность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Правила работы группы, обеспечивающие безопасность</a:t>
            </a:r>
          </a:p>
          <a:p>
            <a:pPr/>
            <a:r>
              <a:t>Возможность свободно высказываться</a:t>
            </a:r>
          </a:p>
          <a:p>
            <a:pPr/>
            <a:r>
              <a:t>Не является супервизией или психотерапевтической группой, нет специфических требований от участников дать рекомендации, помочь, это пространство поддержки и размышления</a:t>
            </a:r>
          </a:p>
          <a:p>
            <a:pPr/>
            <a:r>
              <a:t>Поддержание субъектности участников группы</a:t>
            </a:r>
          </a:p>
          <a:p>
            <a:pPr/>
            <a:r>
              <a:t>Коллегиальное общение и поддержка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Спасибо за внимание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Спасибо за внимание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Выгорание как диагноз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Выгорание как диагноз</a:t>
            </a:r>
          </a:p>
        </p:txBody>
      </p:sp>
      <p:sp>
        <p:nvSpPr>
          <p:cNvPr id="161" name="Согласно новой Международной классификации болезней (МКБ-11), «выгорание» официально признано заболеванием и включено в раздел «Проблемы, связанные с занятостью или безработицей»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Согласно новой Международной классификации болезней (МКБ-11), «выгорание» официально признано заболеванием и включено в раздел «Проблемы, связанные с занятостью или безработицей».</a:t>
            </a:r>
          </a:p>
          <a:p>
            <a:pPr/>
            <a:r>
              <a:t> </a:t>
            </a:r>
            <a:r>
              <a:rPr u="sng"/>
              <a:t>Этот диагноз ограничен только профессиональной сферой и не может применяться к другим жизненным ситуациям.</a:t>
            </a:r>
            <a:r>
              <a:t> </a:t>
            </a:r>
          </a:p>
          <a:p>
            <a:pPr/>
            <a:r>
              <a:t>«Выгорание» – это не просто синоним стресса. Оно определяется как </a:t>
            </a:r>
            <a:r>
              <a:rPr b="1"/>
              <a:t>«синдром, возникающий в результате хронического стресса на работе, с которым не удалось справиться»</a:t>
            </a:r>
            <a:r>
              <a:t>.</a:t>
            </a:r>
          </a:p>
          <a:p>
            <a:pPr/>
            <a:r>
              <a:t>Требует комплексного подхода, нет волшебной таблетки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90;p29"/>
          <p:cNvSpPr txBox="1"/>
          <p:nvPr>
            <p:ph type="title"/>
          </p:nvPr>
        </p:nvSpPr>
        <p:spPr>
          <a:xfrm>
            <a:off x="862740" y="59815"/>
            <a:ext cx="21507439" cy="2286001"/>
          </a:xfrm>
          <a:prstGeom prst="rect">
            <a:avLst/>
          </a:prstGeom>
        </p:spPr>
        <p:txBody>
          <a:bodyPr/>
          <a:lstStyle>
            <a:lvl1pPr>
              <a:defRPr b="1" sz="64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Понятие профессионального стресса и профессионального выгорания</a:t>
            </a:r>
          </a:p>
        </p:txBody>
      </p:sp>
      <p:grpSp>
        <p:nvGrpSpPr>
          <p:cNvPr id="166" name="Google Shape;191;p29"/>
          <p:cNvGrpSpPr/>
          <p:nvPr/>
        </p:nvGrpSpPr>
        <p:grpSpPr>
          <a:xfrm>
            <a:off x="5150731" y="9422341"/>
            <a:ext cx="13441495" cy="2880321"/>
            <a:chOff x="0" y="148556"/>
            <a:chExt cx="13441494" cy="2880320"/>
          </a:xfrm>
        </p:grpSpPr>
        <p:sp>
          <p:nvSpPr>
            <p:cNvPr id="164" name="Фигура"/>
            <p:cNvSpPr/>
            <p:nvPr/>
          </p:nvSpPr>
          <p:spPr>
            <a:xfrm>
              <a:off x="0" y="148556"/>
              <a:ext cx="13441495" cy="288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71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255" y="21600"/>
                    <a:pt x="20829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345" y="0"/>
                    <a:pt x="771" y="0"/>
                  </a:cubicBezTo>
                  <a:close/>
                </a:path>
              </a:pathLst>
            </a:custGeom>
            <a:solidFill>
              <a:srgbClr val="538D9B"/>
            </a:solidFill>
            <a:ln w="63500" cap="flat">
              <a:solidFill>
                <a:srgbClr val="395E89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2438400">
                <a:defRPr b="0" sz="64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165" name="Редукция профессиональных достижений"/>
            <p:cNvSpPr/>
            <p:nvPr/>
          </p:nvSpPr>
          <p:spPr>
            <a:xfrm>
              <a:off x="296405" y="1588716"/>
              <a:ext cx="1284868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1866" tIns="121866" rIns="121866" bIns="121866" numCol="1" anchor="ctr">
              <a:spAutoFit/>
            </a:bodyPr>
            <a:lstStyle>
              <a:lvl1pPr defTabSz="2438400">
                <a:defRPr sz="64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Редукция профессиональных достижений</a:t>
              </a:r>
            </a:p>
          </p:txBody>
        </p:sp>
      </p:grpSp>
      <p:grpSp>
        <p:nvGrpSpPr>
          <p:cNvPr id="169" name="Google Shape;192;p29"/>
          <p:cNvGrpSpPr/>
          <p:nvPr/>
        </p:nvGrpSpPr>
        <p:grpSpPr>
          <a:xfrm>
            <a:off x="5229501" y="5726178"/>
            <a:ext cx="13283956" cy="2880321"/>
            <a:chOff x="0" y="0"/>
            <a:chExt cx="13283955" cy="2880320"/>
          </a:xfrm>
        </p:grpSpPr>
        <p:sp>
          <p:nvSpPr>
            <p:cNvPr id="167" name="Фигура"/>
            <p:cNvSpPr/>
            <p:nvPr/>
          </p:nvSpPr>
          <p:spPr>
            <a:xfrm>
              <a:off x="-1" y="-1"/>
              <a:ext cx="13283957" cy="288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81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251" y="21600"/>
                    <a:pt x="20819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349" y="0"/>
                    <a:pt x="781" y="0"/>
                  </a:cubicBezTo>
                  <a:close/>
                </a:path>
              </a:pathLst>
            </a:custGeom>
            <a:solidFill>
              <a:srgbClr val="4E8DAC"/>
            </a:solidFill>
            <a:ln w="63500" cap="flat">
              <a:solidFill>
                <a:srgbClr val="395E89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2438400">
                <a:defRPr sz="42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168" name="Деперсонификация (формальные, эмоционально отстраненные  отношения с пациентами)"/>
            <p:cNvSpPr txBox="1"/>
            <p:nvPr/>
          </p:nvSpPr>
          <p:spPr>
            <a:xfrm>
              <a:off x="296405" y="181643"/>
              <a:ext cx="12691145" cy="25170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1866" tIns="121866" rIns="121866" bIns="121866" numCol="1" anchor="ctr">
              <a:spAutoFit/>
            </a:bodyPr>
            <a:lstStyle/>
            <a:p>
              <a:pPr indent="114300" defTabSz="2438400">
                <a:defRPr sz="64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Деперсонификация </a:t>
              </a:r>
              <a:r>
                <a:rPr b="0" i="1" sz="4200"/>
                <a:t>(формальные, эмоционально отстраненные  отношения с пациентами) </a:t>
              </a:r>
            </a:p>
          </p:txBody>
        </p:sp>
      </p:grpSp>
      <p:grpSp>
        <p:nvGrpSpPr>
          <p:cNvPr id="172" name="Google Shape;193;p29"/>
          <p:cNvGrpSpPr/>
          <p:nvPr/>
        </p:nvGrpSpPr>
        <p:grpSpPr>
          <a:xfrm>
            <a:off x="5206330" y="2461815"/>
            <a:ext cx="13330298" cy="2880321"/>
            <a:chOff x="0" y="0"/>
            <a:chExt cx="13330296" cy="2880320"/>
          </a:xfrm>
        </p:grpSpPr>
        <p:sp>
          <p:nvSpPr>
            <p:cNvPr id="170" name="Фигура"/>
            <p:cNvSpPr/>
            <p:nvPr/>
          </p:nvSpPr>
          <p:spPr>
            <a:xfrm>
              <a:off x="-1" y="-1"/>
              <a:ext cx="13330298" cy="288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78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252" y="21600"/>
                    <a:pt x="20822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348" y="0"/>
                    <a:pt x="778" y="0"/>
                  </a:cubicBezTo>
                  <a:close/>
                </a:path>
              </a:pathLst>
            </a:custGeom>
            <a:solidFill>
              <a:srgbClr val="568FB6"/>
            </a:solidFill>
            <a:ln w="63500" cap="flat">
              <a:solidFill>
                <a:srgbClr val="395E89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24384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1" name="Эмоциональное истощение"/>
            <p:cNvSpPr txBox="1"/>
            <p:nvPr/>
          </p:nvSpPr>
          <p:spPr>
            <a:xfrm>
              <a:off x="296405" y="340393"/>
              <a:ext cx="12737487" cy="21995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1866" tIns="121866" rIns="121866" bIns="121866" numCol="1" anchor="ctr">
              <a:spAutoFit/>
            </a:bodyPr>
            <a:lstStyle>
              <a:lvl1pPr defTabSz="2438400">
                <a:defRPr sz="64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Эмоциональное истощение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ФАКТОРЫ ВЫГОРАНИЯ(De Hert S. Burnout in Healthcare Workers: Prevalence, Impact and Preventative Strategies. Local Reg Anesth. 2020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4495">
              <a:defRPr b="1" sz="5488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ФАКТОРЫ ВЫГОРАНИЯ(De Hert S. Burnout in Healthcare Workers: Prevalence, Impact and Preventative Strategies. Local Reg Anesth. 2020)</a:t>
            </a:r>
          </a:p>
        </p:txBody>
      </p:sp>
      <p:graphicFrame>
        <p:nvGraphicFramePr>
          <p:cNvPr id="175" name="Таблица"/>
          <p:cNvGraphicFramePr/>
          <p:nvPr/>
        </p:nvGraphicFramePr>
        <p:xfrm>
          <a:off x="977900" y="2483391"/>
          <a:ext cx="23607598" cy="1072621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{C7B018BB-80A7-4F77-B60F-C8B233D01FF8}</a:tableStyleId>
              </a:tblPr>
              <a:tblGrid>
                <a:gridCol w="12241552"/>
                <a:gridCol w="11353346"/>
              </a:tblGrid>
              <a:tr h="92252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ФАКТОРЫ СРЕДЫ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ЛИЧНОСТНЫЕ ФАКТОРЫ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</a:tr>
              <a:tr h="9790990">
                <a:tc>
                  <a:txBody>
                    <a:bodyPr/>
                    <a:lstStyle/>
                    <a:p>
                      <a:pPr algn="l" defTabSz="127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2900">
                          <a:sym typeface="Helvetica Neue"/>
                        </a:rPr>
                        <a:t>высокие требования на работе
проблемы с лидерством и сотрудничеством
противоречивые инструкции
нехватка времени
плохая атмосфера на работе / издевательства
отсутствие свободы в принятии решений
мало возможностей участвовать в организации работы
проблемы с иерархией, отсутствие ясности в отношении ролей
плохое внутреннее общение
административные ограничения
давление со стороны начальства, повышающее ответственность
плохая организация работы
нехватка ресурсов (персонала, финансирования)
проблемные институциональные правила и структуры
отсутствие предполагаемых возможностей для продвижения по службе 
отсутствие положительной обратной связи 
отсутствие командной работы
 отсутствие социальной поддержки
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127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3700">
                          <a:sym typeface="Helvetica Neue"/>
                        </a:rPr>
                        <a:t>
перфекционизм
сильная потребность в признании
постоянное желание угодить другим людям
подавление собственных потребностей
чувство незаменимости
переоценка способности справляться с трудностями
работа как единственная значимая деятельность
работа как замена социальной жизни
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301;p41"/>
          <p:cNvSpPr txBox="1"/>
          <p:nvPr>
            <p:ph type="title"/>
          </p:nvPr>
        </p:nvSpPr>
        <p:spPr>
          <a:xfrm>
            <a:off x="1689100" y="-431800"/>
            <a:ext cx="21005800" cy="2286000"/>
          </a:xfrm>
          <a:prstGeom prst="rect">
            <a:avLst/>
          </a:prstGeom>
        </p:spPr>
        <p:txBody>
          <a:bodyPr/>
          <a:lstStyle>
            <a:lvl1pPr>
              <a:defRPr b="1" sz="7400">
                <a:solidFill>
                  <a:schemeClr val="accent2">
                    <a:hueOff val="260011"/>
                    <a:satOff val="17755"/>
                    <a:lumOff val="-25437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Факторы риска</a:t>
            </a:r>
          </a:p>
        </p:txBody>
      </p:sp>
      <p:sp>
        <p:nvSpPr>
          <p:cNvPr id="178" name="Нажмите дважды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187" name="Google Shape;302;p41"/>
          <p:cNvGrpSpPr/>
          <p:nvPr/>
        </p:nvGrpSpPr>
        <p:grpSpPr>
          <a:xfrm>
            <a:off x="292487" y="2441506"/>
            <a:ext cx="24085703" cy="11274493"/>
            <a:chOff x="0" y="0"/>
            <a:chExt cx="24085702" cy="11274491"/>
          </a:xfrm>
        </p:grpSpPr>
        <p:sp>
          <p:nvSpPr>
            <p:cNvPr id="179" name="Google Shape;303;p41"/>
            <p:cNvSpPr/>
            <p:nvPr/>
          </p:nvSpPr>
          <p:spPr>
            <a:xfrm rot="16200000">
              <a:off x="-2786867" y="2786867"/>
              <a:ext cx="11274492" cy="570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7280" y="21600"/>
                  </a:lnTo>
                  <a:lnTo>
                    <a:pt x="4320" y="21600"/>
                  </a:lnTo>
                  <a:close/>
                </a:path>
              </a:pathLst>
            </a:custGeom>
            <a:solidFill>
              <a:srgbClr val="4674AA"/>
            </a:solidFill>
            <a:ln w="635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24384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0" name="Google Shape;304;p41"/>
            <p:cNvSpPr txBox="1"/>
            <p:nvPr/>
          </p:nvSpPr>
          <p:spPr>
            <a:xfrm>
              <a:off x="203200" y="2254898"/>
              <a:ext cx="5294401" cy="47493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algn="l" defTabSz="2438400">
                <a:lnSpc>
                  <a:spcPct val="90000"/>
                </a:lnSpc>
                <a:defRPr b="0" sz="3200" u="sng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Социо</a:t>
              </a:r>
              <a:br/>
              <a:r>
                <a:t>демографические</a:t>
              </a:r>
              <a:br/>
              <a:r>
                <a:t>факторы</a:t>
              </a:r>
            </a:p>
            <a:p>
              <a:pPr lvl="1" marL="293914" indent="-293914" algn="l" defTabSz="2438400">
                <a:lnSpc>
                  <a:spcPct val="90000"/>
                </a:lnSpc>
                <a:spcBef>
                  <a:spcPts val="1000"/>
                </a:spcBef>
                <a:buClr>
                  <a:srgbClr val="FFFFFF"/>
                </a:buClr>
                <a:buSzPts val="3600"/>
                <a:buFont typeface="Verdana"/>
                <a:buChar char="•"/>
                <a:defRPr b="0" sz="36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Дети до 15 лет</a:t>
              </a:r>
            </a:p>
            <a:p>
              <a:pPr lvl="1" marL="293914" indent="-293914" algn="l" defTabSz="2438400">
                <a:lnSpc>
                  <a:spcPct val="90000"/>
                </a:lnSpc>
                <a:spcBef>
                  <a:spcPts val="500"/>
                </a:spcBef>
                <a:buClr>
                  <a:srgbClr val="FFFFFF"/>
                </a:buClr>
                <a:buSzPts val="3600"/>
                <a:buFont typeface="Verdana"/>
                <a:buChar char="•"/>
                <a:defRPr b="0" sz="36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Низкий доход</a:t>
              </a:r>
            </a:p>
            <a:p>
              <a:pPr lvl="1" marL="293914" indent="-293914" algn="l" defTabSz="2438400">
                <a:lnSpc>
                  <a:spcPct val="90000"/>
                </a:lnSpc>
                <a:spcBef>
                  <a:spcPts val="500"/>
                </a:spcBef>
                <a:buClr>
                  <a:srgbClr val="FFFFFF"/>
                </a:buClr>
                <a:buSzPts val="3600"/>
                <a:buFont typeface="Verdana"/>
                <a:buChar char="•"/>
                <a:defRPr b="0" sz="36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Сопутствующие</a:t>
              </a:r>
              <a:br/>
              <a:r>
                <a:t>заболевания</a:t>
              </a:r>
            </a:p>
            <a:p>
              <a:pPr lvl="1" marL="293914" indent="-293914" algn="l" defTabSz="2438400">
                <a:lnSpc>
                  <a:spcPct val="90000"/>
                </a:lnSpc>
                <a:spcBef>
                  <a:spcPts val="500"/>
                </a:spcBef>
                <a:buClr>
                  <a:srgbClr val="FFFFFF"/>
                </a:buClr>
                <a:buSzPts val="3600"/>
                <a:buFont typeface="Verdana"/>
                <a:buChar char="•"/>
                <a:defRPr b="0" sz="36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Старший возраст - ??</a:t>
              </a:r>
            </a:p>
          </p:txBody>
        </p:sp>
        <p:sp>
          <p:nvSpPr>
            <p:cNvPr id="181" name="Google Shape;305;p41"/>
            <p:cNvSpPr/>
            <p:nvPr/>
          </p:nvSpPr>
          <p:spPr>
            <a:xfrm rot="16200000">
              <a:off x="3341445" y="2786867"/>
              <a:ext cx="11274492" cy="570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7280" y="21600"/>
                  </a:lnTo>
                  <a:lnTo>
                    <a:pt x="4320" y="21600"/>
                  </a:lnTo>
                  <a:close/>
                </a:path>
              </a:pathLst>
            </a:custGeom>
            <a:solidFill>
              <a:srgbClr val="5F87BB"/>
            </a:solidFill>
            <a:ln w="635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24384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2" name="Google Shape;306;p41"/>
            <p:cNvSpPr txBox="1"/>
            <p:nvPr/>
          </p:nvSpPr>
          <p:spPr>
            <a:xfrm>
              <a:off x="6331512" y="2254898"/>
              <a:ext cx="5294401" cy="51739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algn="l" defTabSz="2438400">
                <a:lnSpc>
                  <a:spcPct val="90000"/>
                </a:lnSpc>
                <a:defRPr b="0" sz="3200" u="sng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Профессиональные</a:t>
              </a:r>
              <a:br/>
              <a:r>
                <a:t>факторы</a:t>
              </a:r>
            </a:p>
            <a:p>
              <a:pPr algn="l" defTabSz="2438400">
                <a:lnSpc>
                  <a:spcPct val="90000"/>
                </a:lnSpc>
                <a:defRPr b="0" sz="36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  <a:p>
              <a:pPr lvl="1" marL="254000" indent="-228600" algn="l" defTabSz="2438400">
                <a:lnSpc>
                  <a:spcPct val="90000"/>
                </a:lnSpc>
                <a:spcBef>
                  <a:spcPts val="500"/>
                </a:spcBef>
                <a:buClr>
                  <a:srgbClr val="FFFFFF"/>
                </a:buClr>
                <a:buSzPts val="3600"/>
                <a:buFont typeface="Verdana"/>
                <a:buChar char="•"/>
                <a:defRPr b="0" sz="36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Постоянный контакт с пациентом в аффекте</a:t>
              </a:r>
            </a:p>
            <a:p>
              <a:pPr lvl="1" marL="254000" indent="-228600" algn="l" defTabSz="2438400">
                <a:lnSpc>
                  <a:spcPct val="90000"/>
                </a:lnSpc>
                <a:spcBef>
                  <a:spcPts val="500"/>
                </a:spcBef>
                <a:buClr>
                  <a:srgbClr val="FFFFFF"/>
                </a:buClr>
                <a:buSzPts val="3600"/>
                <a:buFont typeface="Verdana"/>
                <a:buChar char="•"/>
                <a:defRPr b="0" sz="36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Должность медсестры</a:t>
              </a:r>
            </a:p>
            <a:p>
              <a:pPr lvl="1" marL="254000" indent="-228600" algn="l" defTabSz="2438400">
                <a:lnSpc>
                  <a:spcPct val="90000"/>
                </a:lnSpc>
                <a:spcBef>
                  <a:spcPts val="500"/>
                </a:spcBef>
                <a:buClr>
                  <a:srgbClr val="FFFFFF"/>
                </a:buClr>
                <a:buSzPts val="3600"/>
                <a:buFont typeface="Verdana"/>
                <a:buChar char="•"/>
                <a:defRPr b="0" sz="36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Нехватка опыта и доп образования</a:t>
              </a:r>
            </a:p>
          </p:txBody>
        </p:sp>
        <p:sp>
          <p:nvSpPr>
            <p:cNvPr id="183" name="Google Shape;307;p41"/>
            <p:cNvSpPr/>
            <p:nvPr/>
          </p:nvSpPr>
          <p:spPr>
            <a:xfrm rot="16200000">
              <a:off x="9469763" y="2786867"/>
              <a:ext cx="11274492" cy="570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7280" y="21600"/>
                  </a:lnTo>
                  <a:lnTo>
                    <a:pt x="4320" y="21600"/>
                  </a:lnTo>
                  <a:close/>
                </a:path>
              </a:pathLst>
            </a:custGeom>
            <a:solidFill>
              <a:srgbClr val="7F9BC6"/>
            </a:solidFill>
            <a:ln w="635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24384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4" name="Google Shape;308;p41"/>
            <p:cNvSpPr txBox="1"/>
            <p:nvPr/>
          </p:nvSpPr>
          <p:spPr>
            <a:xfrm>
              <a:off x="12459824" y="1882645"/>
              <a:ext cx="5149523" cy="58123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algn="l" defTabSz="2438400">
                <a:lnSpc>
                  <a:spcPct val="90000"/>
                </a:lnSpc>
                <a:defRPr b="0" sz="3200" u="sng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Организационные</a:t>
              </a:r>
              <a:br/>
              <a:r>
                <a:t>факторы</a:t>
              </a:r>
            </a:p>
            <a:p>
              <a:pPr lvl="1" marL="293914" indent="-293914" algn="l" defTabSz="2438400">
                <a:lnSpc>
                  <a:spcPct val="90000"/>
                </a:lnSpc>
                <a:spcBef>
                  <a:spcPts val="1000"/>
                </a:spcBef>
                <a:buClr>
                  <a:srgbClr val="FFFFFF"/>
                </a:buClr>
                <a:buSzPts val="3600"/>
                <a:buFont typeface="Verdana"/>
                <a:buChar char="•"/>
                <a:defRPr b="0" sz="36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Отсутствие доп выплат</a:t>
              </a:r>
            </a:p>
            <a:p>
              <a:pPr lvl="1" marL="293914" indent="-293914" algn="l" defTabSz="2438400">
                <a:lnSpc>
                  <a:spcPct val="90000"/>
                </a:lnSpc>
                <a:spcBef>
                  <a:spcPts val="500"/>
                </a:spcBef>
                <a:buClr>
                  <a:srgbClr val="FFFFFF"/>
                </a:buClr>
                <a:buSzPts val="3600"/>
                <a:buFont typeface="Verdana"/>
                <a:buChar char="•"/>
                <a:defRPr b="0" sz="36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Быстрая смена непривычной работы</a:t>
              </a:r>
            </a:p>
            <a:p>
              <a:pPr lvl="1" marL="293914" indent="-293914" algn="l" defTabSz="2438400">
                <a:lnSpc>
                  <a:spcPct val="90000"/>
                </a:lnSpc>
                <a:spcBef>
                  <a:spcPts val="500"/>
                </a:spcBef>
                <a:buClr>
                  <a:srgbClr val="FFFFFF"/>
                </a:buClr>
                <a:buSzPts val="3600"/>
                <a:buFont typeface="Verdana"/>
                <a:buChar char="•"/>
                <a:defRPr b="0" sz="36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Ненормированный график</a:t>
              </a:r>
            </a:p>
            <a:p>
              <a:pPr lvl="1" marL="293914" indent="-293914" algn="l" defTabSz="2438400">
                <a:lnSpc>
                  <a:spcPct val="90000"/>
                </a:lnSpc>
                <a:spcBef>
                  <a:spcPts val="500"/>
                </a:spcBef>
                <a:buClr>
                  <a:srgbClr val="FFFFFF"/>
                </a:buClr>
                <a:buSzPts val="3600"/>
                <a:buFont typeface="Verdana"/>
                <a:buChar char="•"/>
                <a:defRPr b="0" sz="36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Отсутствие</a:t>
              </a:r>
              <a:br/>
              <a:r>
                <a:t>отдыха</a:t>
              </a:r>
            </a:p>
          </p:txBody>
        </p:sp>
        <p:sp>
          <p:nvSpPr>
            <p:cNvPr id="185" name="Google Shape;309;p41"/>
            <p:cNvSpPr/>
            <p:nvPr/>
          </p:nvSpPr>
          <p:spPr>
            <a:xfrm rot="16200000">
              <a:off x="15598077" y="2786867"/>
              <a:ext cx="11274493" cy="570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7280" y="21600"/>
                  </a:lnTo>
                  <a:lnTo>
                    <a:pt x="4320" y="21600"/>
                  </a:lnTo>
                  <a:close/>
                </a:path>
              </a:pathLst>
            </a:custGeom>
            <a:solidFill>
              <a:srgbClr val="9EB2D2"/>
            </a:solidFill>
            <a:ln w="635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24384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6" name="Google Shape;310;p41"/>
            <p:cNvSpPr txBox="1"/>
            <p:nvPr/>
          </p:nvSpPr>
          <p:spPr>
            <a:xfrm>
              <a:off x="18588146" y="2254898"/>
              <a:ext cx="5294401" cy="6885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algn="l" defTabSz="2438400">
                <a:lnSpc>
                  <a:spcPct val="90000"/>
                </a:lnSpc>
                <a:defRPr b="0" sz="3200" u="sng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Психологические &amp;</a:t>
              </a:r>
              <a:br/>
              <a:r>
                <a:t>психосоц факторы</a:t>
              </a:r>
            </a:p>
            <a:p>
              <a:pPr lvl="1" marL="293914" indent="-293914" algn="l" defTabSz="2438400">
                <a:lnSpc>
                  <a:spcPct val="90000"/>
                </a:lnSpc>
                <a:spcBef>
                  <a:spcPts val="1000"/>
                </a:spcBef>
                <a:buClr>
                  <a:srgbClr val="FFFFFF"/>
                </a:buClr>
                <a:buSzPts val="3600"/>
                <a:buFont typeface="Verdana"/>
                <a:buChar char="•"/>
                <a:defRPr b="0" sz="36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Высокий уровень самокритицизма</a:t>
              </a:r>
            </a:p>
            <a:p>
              <a:pPr lvl="1" marL="293914" indent="-293914" algn="l" defTabSz="2438400">
                <a:lnSpc>
                  <a:spcPct val="90000"/>
                </a:lnSpc>
                <a:spcBef>
                  <a:spcPts val="500"/>
                </a:spcBef>
                <a:buClr>
                  <a:srgbClr val="FFFFFF"/>
                </a:buClr>
                <a:buSzPts val="3600"/>
                <a:buFont typeface="Verdana"/>
                <a:buChar char="•"/>
                <a:defRPr b="0" sz="36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Сниженная самоэффективность</a:t>
              </a:r>
            </a:p>
            <a:p>
              <a:pPr lvl="1" marL="293914" indent="-293914" algn="l" defTabSz="2438400">
                <a:lnSpc>
                  <a:spcPct val="90000"/>
                </a:lnSpc>
                <a:spcBef>
                  <a:spcPts val="500"/>
                </a:spcBef>
                <a:buClr>
                  <a:srgbClr val="FFFFFF"/>
                </a:buClr>
                <a:buSzPts val="3600"/>
                <a:buFont typeface="Verdana"/>
                <a:buChar char="•"/>
                <a:defRPr b="0" sz="36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Наличие коморбидного психического расстройства</a:t>
              </a:r>
            </a:p>
            <a:p>
              <a:pPr lvl="1" marL="293914" indent="-293914" algn="l" defTabSz="2438400">
                <a:lnSpc>
                  <a:spcPct val="90000"/>
                </a:lnSpc>
                <a:spcBef>
                  <a:spcPts val="500"/>
                </a:spcBef>
                <a:buClr>
                  <a:srgbClr val="FFFFFF"/>
                </a:buClr>
                <a:buSzPts val="3600"/>
                <a:buFont typeface="Verdana"/>
                <a:buChar char="•"/>
                <a:defRPr b="0" sz="36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Опыт выраженного дистресса</a:t>
              </a:r>
            </a:p>
            <a:p>
              <a:pPr lvl="1" marL="293914" indent="-293914" algn="l" defTabSz="2438400">
                <a:lnSpc>
                  <a:spcPct val="90000"/>
                </a:lnSpc>
                <a:spcBef>
                  <a:spcPts val="500"/>
                </a:spcBef>
                <a:buClr>
                  <a:srgbClr val="FFFFFF"/>
                </a:buClr>
                <a:buSzPts val="3600"/>
                <a:buFont typeface="Verdana"/>
                <a:buChar char="•"/>
                <a:defRPr b="0" sz="36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Стигматизация</a:t>
              </a:r>
            </a:p>
          </p:txBody>
        </p:sp>
      </p:grpSp>
      <p:grpSp>
        <p:nvGrpSpPr>
          <p:cNvPr id="190" name="Google Shape;311;p41"/>
          <p:cNvGrpSpPr/>
          <p:nvPr/>
        </p:nvGrpSpPr>
        <p:grpSpPr>
          <a:xfrm>
            <a:off x="8927600" y="1383821"/>
            <a:ext cx="6528800" cy="2112001"/>
            <a:chOff x="0" y="0"/>
            <a:chExt cx="6528799" cy="2112000"/>
          </a:xfrm>
        </p:grpSpPr>
        <p:sp>
          <p:nvSpPr>
            <p:cNvPr id="188" name="Сквиркл"/>
            <p:cNvSpPr/>
            <p:nvPr/>
          </p:nvSpPr>
          <p:spPr>
            <a:xfrm>
              <a:off x="0" y="0"/>
              <a:ext cx="6528800" cy="211200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0" cap="flat">
              <a:solidFill>
                <a:srgbClr val="4F81B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2438400">
                <a:defRPr sz="4800">
                  <a:solidFill>
                    <a:srgbClr val="4B7BC1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189" name="Kisely S. et al., 2020"/>
            <p:cNvSpPr txBox="1"/>
            <p:nvPr/>
          </p:nvSpPr>
          <p:spPr>
            <a:xfrm>
              <a:off x="258898" y="134033"/>
              <a:ext cx="6011004" cy="18439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1866" tIns="121866" rIns="121866" bIns="121866" numCol="1" anchor="ctr">
              <a:spAutoFit/>
            </a:bodyPr>
            <a:lstStyle/>
            <a:p>
              <a:pPr defTabSz="2438400">
                <a:defRPr sz="5200">
                  <a:solidFill>
                    <a:srgbClr val="4B7BC1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Kisely S. et al.,</a:t>
              </a:r>
              <a:br/>
              <a:r>
                <a:t>2020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205;p3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640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Проблема профессионального выгорания среди молодых врачей В Нидерландах</a:t>
            </a:r>
          </a:p>
        </p:txBody>
      </p:sp>
      <p:sp>
        <p:nvSpPr>
          <p:cNvPr id="193" name="Google Shape;206;p31"/>
          <p:cNvSpPr txBox="1"/>
          <p:nvPr/>
        </p:nvSpPr>
        <p:spPr>
          <a:xfrm>
            <a:off x="2520876" y="2532002"/>
            <a:ext cx="21188134" cy="7609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/>
          <a:p>
            <a:pPr marL="1028700" indent="-914400" algn="l" defTabSz="2438400">
              <a:buClr>
                <a:srgbClr val="17365D"/>
              </a:buClr>
              <a:buSzPts val="4800"/>
              <a:buFont typeface="Verdana"/>
              <a:buChar char="●"/>
              <a:defRPr sz="4800" u="sng">
                <a:solidFill>
                  <a:srgbClr val="17365D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Каждый  5-й</a:t>
            </a:r>
            <a:r>
              <a:rPr u="none"/>
              <a:t>  </a:t>
            </a:r>
            <a:r>
              <a:rPr b="0" u="none"/>
              <a:t>молодой  врач  страдает  от  выгорания;</a:t>
            </a:r>
            <a:endParaRPr b="0" u="none"/>
          </a:p>
          <a:p>
            <a:pPr marL="1028700" indent="-914400" algn="l" defTabSz="2438400">
              <a:buClr>
                <a:srgbClr val="17365D"/>
              </a:buClr>
              <a:buSzPts val="4800"/>
              <a:buFont typeface="Verdana"/>
              <a:buChar char="●"/>
              <a:defRPr b="0" sz="4800">
                <a:solidFill>
                  <a:srgbClr val="17365D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Лишь </a:t>
            </a:r>
            <a:r>
              <a:rPr b="1" u="sng"/>
              <a:t>1 человек из 7-ми</a:t>
            </a:r>
            <a:r>
              <a:rPr b="1"/>
              <a:t> </a:t>
            </a:r>
            <a:r>
              <a:rPr b="1" u="sng"/>
              <a:t>мог регулярно взять паузу</a:t>
            </a:r>
            <a:r>
              <a:rPr b="1"/>
              <a:t> </a:t>
            </a:r>
            <a:r>
              <a:t>в работе;</a:t>
            </a:r>
          </a:p>
          <a:p>
            <a:pPr marL="1028700" indent="-914400" algn="l" defTabSz="2438400">
              <a:buClr>
                <a:srgbClr val="17365D"/>
              </a:buClr>
              <a:buSzPts val="4800"/>
              <a:buFont typeface="Verdana"/>
              <a:buChar char="●"/>
              <a:defRPr b="0" sz="4800">
                <a:solidFill>
                  <a:srgbClr val="17365D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Лишь </a:t>
            </a:r>
            <a:r>
              <a:rPr b="1" u="sng"/>
              <a:t>15%</a:t>
            </a:r>
            <a:r>
              <a:rPr b="1"/>
              <a:t> </a:t>
            </a:r>
            <a:r>
              <a:t>молодых врачей по окончании рабочего дня </a:t>
            </a:r>
            <a:r>
              <a:rPr b="1" u="sng"/>
              <a:t>могли отправиться домой</a:t>
            </a:r>
            <a:r>
              <a:rPr u="sng"/>
              <a:t>;</a:t>
            </a:r>
          </a:p>
          <a:p>
            <a:pPr marL="1028700" indent="-914400" algn="l" defTabSz="2438400">
              <a:buClr>
                <a:srgbClr val="17365D"/>
              </a:buClr>
              <a:buSzPts val="4800"/>
              <a:buFont typeface="Verdana"/>
              <a:buChar char="●"/>
              <a:defRPr b="0" sz="4800">
                <a:solidFill>
                  <a:srgbClr val="17365D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После дежурств менее </a:t>
            </a:r>
            <a:r>
              <a:rPr b="1" u="sng"/>
              <a:t>10%</a:t>
            </a:r>
            <a:r>
              <a:rPr b="1"/>
              <a:t> </a:t>
            </a:r>
            <a:r>
              <a:t>могли </a:t>
            </a:r>
            <a:r>
              <a:rPr b="1" u="sng"/>
              <a:t>отправиться домой</a:t>
            </a:r>
            <a:r>
              <a:rPr b="1"/>
              <a:t> </a:t>
            </a:r>
            <a:r>
              <a:t>отдыхать;</a:t>
            </a:r>
          </a:p>
          <a:p>
            <a:pPr marL="1028700" indent="-914400" algn="l" defTabSz="2438400">
              <a:buClr>
                <a:srgbClr val="17365D"/>
              </a:buClr>
              <a:buSzPts val="4800"/>
              <a:buFont typeface="Verdana"/>
              <a:buChar char="●"/>
              <a:defRPr b="0" sz="4800">
                <a:solidFill>
                  <a:srgbClr val="17365D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При продолжительном отсутствии, например, в связи с болезнью или беременностью, в </a:t>
            </a:r>
            <a:r>
              <a:rPr b="1" u="sng"/>
              <a:t>70% </a:t>
            </a:r>
            <a:r>
              <a:t>случаев им </a:t>
            </a:r>
            <a:r>
              <a:rPr b="1" u="sng"/>
              <a:t>не организуется никакой замены</a:t>
            </a:r>
          </a:p>
        </p:txBody>
      </p:sp>
      <p:pic>
        <p:nvPicPr>
          <p:cNvPr id="194" name="Google Shape;208;p31" descr="Google Shape;208;p3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71333" y="10231599"/>
            <a:ext cx="9906001" cy="3276601"/>
          </a:xfrm>
          <a:prstGeom prst="rect">
            <a:avLst/>
          </a:prstGeom>
          <a:ln w="25400">
            <a:solidFill>
              <a:srgbClr val="38761D"/>
            </a:solidFill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227;p33"/>
          <p:cNvSpPr txBox="1"/>
          <p:nvPr>
            <p:ph type="title"/>
          </p:nvPr>
        </p:nvSpPr>
        <p:spPr>
          <a:xfrm>
            <a:off x="4319125" y="798573"/>
            <a:ext cx="18050006" cy="1124147"/>
          </a:xfrm>
          <a:prstGeom prst="rect">
            <a:avLst/>
          </a:prstGeom>
        </p:spPr>
        <p:txBody>
          <a:bodyPr/>
          <a:lstStyle/>
          <a:p>
            <a:pPr defTabSz="1365504">
              <a:defRPr b="1" sz="2912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  Результаты исследований</a:t>
            </a:r>
            <a:br/>
            <a:r>
              <a:t>(Матюшкина, Микита, Холмогорова, 2020)</a:t>
            </a:r>
          </a:p>
        </p:txBody>
      </p:sp>
      <p:sp>
        <p:nvSpPr>
          <p:cNvPr id="197" name="Google Shape;228;p33"/>
          <p:cNvSpPr txBox="1"/>
          <p:nvPr/>
        </p:nvSpPr>
        <p:spPr>
          <a:xfrm>
            <a:off x="3096908" y="2441509"/>
            <a:ext cx="21165159" cy="34822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/>
          <a:p>
            <a:pPr defTabSz="2438400">
              <a:defRPr b="0" sz="4200">
                <a:solidFill>
                  <a:srgbClr val="527E9C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ПРОФЕССИОНАЛЬНОЕ ВЫГОРАНИЕ ВРАЧЕЙ-ОРДИНАТОРОВ, ПРОХОДЯЩИХ СТАЖИРОВКУ В СКОРОПОМОЩНОМ СТАЦИОНАРЕ: </a:t>
            </a:r>
            <a:br/>
            <a:r>
              <a:rPr b="1"/>
              <a:t>ДАННЫЕ ДО СИТУАЦИИ ПАНДЕМИИ(N 143)</a:t>
            </a:r>
            <a:br>
              <a:rPr b="1"/>
            </a:br>
            <a:br>
              <a:rPr b="1"/>
            </a:br>
          </a:p>
        </p:txBody>
      </p:sp>
      <p:pic>
        <p:nvPicPr>
          <p:cNvPr id="198" name="Google Shape;229;p33" descr="Google Shape;229;p3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66997" y="4553743"/>
            <a:ext cx="21217005" cy="91622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Google Shape;231;p33" descr="Google Shape;231;p3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98914" y="424623"/>
            <a:ext cx="2496278" cy="14408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 thruBlk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Исследование личностных факторов выгорания"/>
          <p:cNvSpPr txBox="1"/>
          <p:nvPr>
            <p:ph type="title"/>
          </p:nvPr>
        </p:nvSpPr>
        <p:spPr>
          <a:xfrm>
            <a:off x="1689100" y="355600"/>
            <a:ext cx="14488428" cy="2286000"/>
          </a:xfrm>
          <a:prstGeom prst="rect">
            <a:avLst/>
          </a:prstGeom>
        </p:spPr>
        <p:txBody>
          <a:bodyPr/>
          <a:lstStyle>
            <a:lvl1pPr defTabSz="520065">
              <a:defRPr sz="7056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defRPr>
            </a:lvl1pPr>
          </a:lstStyle>
          <a:p>
            <a:pPr/>
            <a:r>
              <a:t>Исследование личностных факторов выгорания</a:t>
            </a:r>
          </a:p>
        </p:txBody>
      </p:sp>
      <p:sp>
        <p:nvSpPr>
          <p:cNvPr id="202" name="Уязвимые возрастные категории(стаж): Истощение и деперсонализация - молодые специалисты, Редукция профессиональных достижений - специалисты  с большим стажем…"/>
          <p:cNvSpPr txBox="1"/>
          <p:nvPr>
            <p:ph type="body" idx="1"/>
          </p:nvPr>
        </p:nvSpPr>
        <p:spPr>
          <a:xfrm>
            <a:off x="1689100" y="3149600"/>
            <a:ext cx="22228467" cy="10244961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i="1"/>
              <a:t>Уязвимые возрастные категории(стаж):</a:t>
            </a:r>
            <a:r>
              <a:t> </a:t>
            </a:r>
            <a:r>
              <a:rPr b="0"/>
              <a:t>Истощение и деперсонализация - молодые специалисты, Редукция профессиональных достижений - специалисты  с большим стажем</a:t>
            </a:r>
            <a:endParaRPr b="0"/>
          </a:p>
          <a:p>
            <a:pPr/>
            <a:r>
              <a:rPr b="1" i="1"/>
              <a:t>Роль фактора аутентичности </a:t>
            </a:r>
            <a:r>
              <a:t>(включает в себя такой тип поведения и выражения эмоций, который является соответственным пониманию себя, своих физиологических особенностей, эмоций, верований и убеждений, быть верным себе в большинстве ситуаций и жить в соответствии с собственными ценностями и убеждениями):чем сильнее выгорает специалист, тем сильнее он отчуждается от себя и ведет себя неестественно и дисгармонично, а понимание себя и собственно аутентичность снижаются. Справедливо и обратное: низкая аутентичность, высокое самоотчуждение и подверженность внешним влияниям сопряжены с признаками выгорания.</a:t>
            </a:r>
          </a:p>
          <a:p>
            <a:pPr/>
            <a:r>
              <a:rPr b="1" i="1"/>
              <a:t>Моральный идеал:</a:t>
            </a:r>
            <a:r>
              <a:t> выгорание в каждом из своих компонентов обладает выраженно негативным влиянием на  мотивы помощи и поддержки, на которых, как правило, основывается успешная работа в помогающих профессиях</a:t>
            </a:r>
          </a:p>
        </p:txBody>
      </p:sp>
      <p:pic>
        <p:nvPicPr>
          <p:cNvPr id="203" name="Снимок экрана 2022-12-10 в 23.27.46.png" descr="Снимок экрана 2022-12-10 в 23.27.4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949757" y="223806"/>
            <a:ext cx="5964192" cy="34670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 thruBlk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