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95" r:id="rId2"/>
    <p:sldId id="271" r:id="rId3"/>
    <p:sldId id="265" r:id="rId4"/>
    <p:sldId id="273" r:id="rId5"/>
    <p:sldId id="305" r:id="rId6"/>
    <p:sldId id="306" r:id="rId7"/>
    <p:sldId id="307" r:id="rId8"/>
    <p:sldId id="308" r:id="rId9"/>
    <p:sldId id="258" r:id="rId10"/>
    <p:sldId id="300" r:id="rId11"/>
    <p:sldId id="259" r:id="rId12"/>
    <p:sldId id="311" r:id="rId13"/>
    <p:sldId id="277" r:id="rId14"/>
    <p:sldId id="297" r:id="rId15"/>
    <p:sldId id="296" r:id="rId16"/>
    <p:sldId id="315" r:id="rId17"/>
    <p:sldId id="317" r:id="rId18"/>
    <p:sldId id="284" r:id="rId19"/>
    <p:sldId id="278" r:id="rId20"/>
    <p:sldId id="260" r:id="rId21"/>
    <p:sldId id="299" r:id="rId22"/>
    <p:sldId id="261" r:id="rId23"/>
    <p:sldId id="262" r:id="rId24"/>
    <p:sldId id="263" r:id="rId25"/>
    <p:sldId id="264" r:id="rId26"/>
    <p:sldId id="286" r:id="rId27"/>
    <p:sldId id="281" r:id="rId28"/>
    <p:sldId id="310" r:id="rId29"/>
    <p:sldId id="309" r:id="rId30"/>
    <p:sldId id="285" r:id="rId31"/>
    <p:sldId id="266" r:id="rId32"/>
    <p:sldId id="267" r:id="rId33"/>
    <p:sldId id="288" r:id="rId34"/>
    <p:sldId id="268" r:id="rId35"/>
    <p:sldId id="269" r:id="rId36"/>
    <p:sldId id="270" r:id="rId37"/>
    <p:sldId id="301" r:id="rId38"/>
    <p:sldId id="302" r:id="rId39"/>
    <p:sldId id="289" r:id="rId40"/>
    <p:sldId id="298" r:id="rId41"/>
    <p:sldId id="303" r:id="rId42"/>
    <p:sldId id="304" r:id="rId43"/>
    <p:sldId id="294" r:id="rId44"/>
    <p:sldId id="312" r:id="rId45"/>
    <p:sldId id="314" r:id="rId46"/>
    <p:sldId id="27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D036"/>
    <a:srgbClr val="FFCCFF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1622" autoAdjust="0"/>
  </p:normalViewPr>
  <p:slideViewPr>
    <p:cSldViewPr snapToGrid="0">
      <p:cViewPr varScale="1">
        <p:scale>
          <a:sx n="73" d="100"/>
          <a:sy n="73" d="100"/>
        </p:scale>
        <p:origin x="98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9C7EE-83DE-4F73-8EF0-04AA0F0E2DB6}" type="datetimeFigureOut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7E5C6-4332-4F5F-92F3-0EFDE714344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81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7E5C6-4332-4F5F-92F3-0EFDE714344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1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7E5C6-4332-4F5F-92F3-0EFDE7143441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03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7E5C6-4332-4F5F-92F3-0EFDE7143441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2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3" y="221746"/>
            <a:ext cx="11400817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0323" y="215730"/>
            <a:ext cx="75486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dirty="0">
                <a:solidFill>
                  <a:schemeClr val="bg1"/>
                </a:solidFill>
              </a:rPr>
              <a:t>Государственное бюджетное образовательное учреждение </a:t>
            </a:r>
            <a:r>
              <a:rPr lang="ru-RU" altLang="ru-RU" dirty="0" err="1">
                <a:solidFill>
                  <a:schemeClr val="bg1"/>
                </a:solidFill>
              </a:rPr>
              <a:t>г.Москвы</a:t>
            </a:r>
            <a:endParaRPr lang="ru-RU" altLang="ru-RU" dirty="0">
              <a:solidFill>
                <a:schemeClr val="bg1"/>
              </a:solidFill>
            </a:endParaRPr>
          </a:p>
          <a:p>
            <a:pPr algn="r"/>
            <a:r>
              <a:rPr lang="ru-RU" altLang="ru-RU" sz="2800" dirty="0">
                <a:solidFill>
                  <a:srgbClr val="FF0000"/>
                </a:solidFill>
              </a:rPr>
              <a:t>Свято-</a:t>
            </a:r>
            <a:r>
              <a:rPr lang="ru-RU" altLang="ru-RU" sz="2800" dirty="0" err="1">
                <a:solidFill>
                  <a:srgbClr val="FF0000"/>
                </a:solidFill>
              </a:rPr>
              <a:t>Димитриевское</a:t>
            </a:r>
            <a:r>
              <a:rPr lang="ru-RU" altLang="ru-RU" sz="2800" dirty="0">
                <a:solidFill>
                  <a:srgbClr val="FF0000"/>
                </a:solidFill>
              </a:rPr>
              <a:t> училище</a:t>
            </a:r>
          </a:p>
          <a:p>
            <a:pPr algn="r"/>
            <a:r>
              <a:rPr lang="ru-RU" altLang="ru-RU" sz="2800" dirty="0">
                <a:solidFill>
                  <a:srgbClr val="FF0000"/>
                </a:solidFill>
              </a:rPr>
              <a:t> сестёр милосердия</a:t>
            </a:r>
          </a:p>
          <a:p>
            <a:pPr algn="r"/>
            <a:r>
              <a:rPr lang="ru-RU" altLang="ru-RU" dirty="0">
                <a:solidFill>
                  <a:schemeClr val="bg1"/>
                </a:solidFill>
              </a:rPr>
              <a:t>департамента здравоохранения </a:t>
            </a:r>
            <a:r>
              <a:rPr lang="ru-RU" altLang="ru-RU" dirty="0" err="1">
                <a:solidFill>
                  <a:schemeClr val="bg1"/>
                </a:solidFill>
              </a:rPr>
              <a:t>г.Москвы</a:t>
            </a:r>
            <a:endParaRPr lang="ru-RU" altLang="ru-RU" dirty="0">
              <a:solidFill>
                <a:schemeClr val="bg1"/>
              </a:solidFill>
            </a:endParaRPr>
          </a:p>
          <a:p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2766" y="5361376"/>
            <a:ext cx="10136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rgbClr val="FFFF00"/>
                </a:solidFill>
              </a:rPr>
              <a:t>преподаватель  профессионального </a:t>
            </a:r>
            <a:r>
              <a:rPr lang="ru-RU" altLang="ru-RU" sz="2800" b="1">
                <a:solidFill>
                  <a:srgbClr val="FFFF00"/>
                </a:solidFill>
              </a:rPr>
              <a:t>модуля  </a:t>
            </a:r>
            <a:endParaRPr lang="ru-RU" altLang="ru-RU" sz="2800" b="1" dirty="0">
              <a:solidFill>
                <a:srgbClr val="FFFF00"/>
              </a:solidFill>
            </a:endParaRPr>
          </a:p>
          <a:p>
            <a:r>
              <a:rPr lang="ru-RU" altLang="ru-RU" sz="2800" i="1" dirty="0">
                <a:solidFill>
                  <a:srgbClr val="FFFF00"/>
                </a:solidFill>
              </a:rPr>
              <a:t>младшая медицинская сестра по уходу за пациентами</a:t>
            </a:r>
          </a:p>
          <a:p>
            <a:r>
              <a:rPr lang="ru-RU" altLang="ru-RU" sz="2800" b="1" dirty="0">
                <a:solidFill>
                  <a:srgbClr val="FFFF00"/>
                </a:solidFill>
              </a:rPr>
              <a:t>Кравченко Татьяна 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414751082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81001"/>
            <a:ext cx="10515600" cy="93979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2800" b="1" i="1" dirty="0">
                <a:solidFill>
                  <a:srgbClr val="FF3399"/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612096" y="1785257"/>
            <a:ext cx="8979704" cy="4188958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4.   считайте для синхронного начала движения:</a:t>
            </a:r>
          </a:p>
          <a:p>
            <a:pPr lvl="0"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«внимание» - «приготовились» - глагол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</a:p>
          <a:p>
            <a:pPr lvl="0"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обозначающий планируемое действие</a:t>
            </a:r>
          </a:p>
          <a:p>
            <a:pPr lvl="0"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(например, пересаживаю)</a:t>
            </a:r>
          </a:p>
          <a:p>
            <a:pPr lvl="0" algn="ctr"/>
            <a:r>
              <a:rPr lang="ru-RU" sz="3600" dirty="0">
                <a:solidFill>
                  <a:schemeClr val="tx1"/>
                </a:solidFill>
              </a:rPr>
              <a:t>данная форма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не пугает пациента и лучше ориентирует помощников</a:t>
            </a: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875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17501"/>
            <a:ext cx="10515600" cy="9017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2800" b="1" i="1" dirty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3949" y="1480020"/>
            <a:ext cx="11767278" cy="5220583"/>
          </a:xfrm>
        </p:spPr>
        <p:txBody>
          <a:bodyPr>
            <a:normAutofit lnSpcReduction="10000"/>
          </a:bodyPr>
          <a:lstStyle/>
          <a:p>
            <a:pPr marL="742950" lvl="0" indent="-742950" algn="ctr">
              <a:buAutoNum type="arabicPeriod" startAt="5"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расслабьтесь при подготовке,  при перемещении напряжение  не должно быть большим </a:t>
            </a:r>
          </a:p>
          <a:p>
            <a:pPr lvl="0" algn="ctr"/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ru-RU" sz="3600" dirty="0"/>
              <a:t> </a:t>
            </a:r>
            <a:r>
              <a:rPr lang="ru-RU" sz="3600" u="sng" dirty="0"/>
              <a:t>при частом и длительном сокращении мышц </a:t>
            </a:r>
          </a:p>
          <a:p>
            <a:pPr lvl="0" algn="ctr"/>
            <a:r>
              <a:rPr lang="ru-RU" sz="3600" dirty="0"/>
              <a:t>уменьшается снабжение кислородом, </a:t>
            </a:r>
          </a:p>
          <a:p>
            <a:pPr lvl="0" algn="ctr"/>
            <a:r>
              <a:rPr lang="ru-RU" sz="3600" dirty="0"/>
              <a:t>накапливается молочная кислота, </a:t>
            </a:r>
          </a:p>
          <a:p>
            <a:pPr lvl="0" algn="ctr"/>
            <a:r>
              <a:rPr lang="ru-RU" sz="3600" dirty="0"/>
              <a:t>не вырабатывается АТФ</a:t>
            </a:r>
          </a:p>
          <a:p>
            <a:pPr lvl="0" algn="ctr"/>
            <a:r>
              <a:rPr lang="ru-RU" sz="3600" dirty="0"/>
              <a:t>теряется эластичность мышц, </a:t>
            </a:r>
          </a:p>
          <a:p>
            <a:pPr lvl="0" algn="ctr"/>
            <a:r>
              <a:rPr lang="ru-RU" sz="3600" u="sng" dirty="0"/>
              <a:t>значительно повышается риск травм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232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7381" y="1388968"/>
            <a:ext cx="48866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C000"/>
                </a:solidFill>
              </a:rPr>
              <a:t>выработка АТФ (</a:t>
            </a:r>
            <a:r>
              <a:rPr lang="ru-RU" sz="2800" dirty="0" err="1">
                <a:solidFill>
                  <a:srgbClr val="FFC000"/>
                </a:solidFill>
              </a:rPr>
              <a:t>аденозинтрифосфат</a:t>
            </a:r>
            <a:r>
              <a:rPr lang="ru-RU" sz="2800" dirty="0">
                <a:solidFill>
                  <a:srgbClr val="FFC000"/>
                </a:solidFill>
              </a:rPr>
              <a:t> - маленькая энергетическая станция)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C000"/>
                </a:solidFill>
              </a:rPr>
              <a:t>утилизация молочной кислоты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C000"/>
                </a:solidFill>
              </a:rPr>
              <a:t>увеличивается потребление кислорода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C000"/>
                </a:solidFill>
              </a:rPr>
              <a:t>повышается эластичность мышц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>
                <a:solidFill>
                  <a:srgbClr val="FFC000"/>
                </a:solidFill>
              </a:rPr>
              <a:t>снижается </a:t>
            </a:r>
            <a:r>
              <a:rPr lang="ru-RU" sz="2800" dirty="0">
                <a:solidFill>
                  <a:srgbClr val="FFC000"/>
                </a:solidFill>
              </a:rPr>
              <a:t>риск </a:t>
            </a:r>
            <a:r>
              <a:rPr lang="ru-RU" sz="2800" dirty="0" err="1">
                <a:solidFill>
                  <a:srgbClr val="FFC000"/>
                </a:solidFill>
              </a:rPr>
              <a:t>травмирования</a:t>
            </a:r>
            <a:r>
              <a:rPr lang="ru-RU" sz="2800" dirty="0">
                <a:solidFill>
                  <a:srgbClr val="FFC000"/>
                </a:solidFill>
              </a:rPr>
              <a:t> мышц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2" b="9471"/>
          <a:stretch/>
        </p:blipFill>
        <p:spPr>
          <a:xfrm>
            <a:off x="550607" y="2155788"/>
            <a:ext cx="6027173" cy="356855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50607" y="304800"/>
            <a:ext cx="1025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при расслаблении мышц происходит</a:t>
            </a:r>
          </a:p>
        </p:txBody>
      </p:sp>
    </p:spTree>
    <p:extLst>
      <p:ext uri="{BB962C8B-B14F-4D97-AF65-F5344CB8AC3E}">
        <p14:creationId xmlns:p14="http://schemas.microsoft.com/office/powerpoint/2010/main" val="88836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2"/>
          <a:stretch/>
        </p:blipFill>
        <p:spPr bwMode="auto">
          <a:xfrm>
            <a:off x="2646199" y="746729"/>
            <a:ext cx="5940425" cy="2628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76603" y="3987464"/>
            <a:ext cx="5836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значительное, но не продолжительное сокращение мышц требует в 8 раз больше времени для восстановления, чем само сокращение</a:t>
            </a:r>
          </a:p>
        </p:txBody>
      </p:sp>
    </p:spTree>
    <p:extLst>
      <p:ext uri="{BB962C8B-B14F-4D97-AF65-F5344CB8AC3E}">
        <p14:creationId xmlns:p14="http://schemas.microsoft.com/office/powerpoint/2010/main" val="66178498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0" b="26116"/>
          <a:stretch/>
        </p:blipFill>
        <p:spPr bwMode="auto">
          <a:xfrm>
            <a:off x="3038671" y="960120"/>
            <a:ext cx="5940425" cy="24003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673032" y="414462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незначительное, но продолжительное сокращение мышц требует в 3 раза больше времени для восстановления, чем само сокращение</a:t>
            </a:r>
          </a:p>
        </p:txBody>
      </p:sp>
    </p:spTree>
    <p:extLst>
      <p:ext uri="{BB962C8B-B14F-4D97-AF65-F5344CB8AC3E}">
        <p14:creationId xmlns:p14="http://schemas.microsoft.com/office/powerpoint/2010/main" val="171380117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71266" r="-192" b="239"/>
          <a:stretch/>
        </p:blipFill>
        <p:spPr bwMode="auto">
          <a:xfrm>
            <a:off x="2993036" y="632119"/>
            <a:ext cx="5940425" cy="238887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93036" y="345577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незначительное и непродолжительное сокращение мышц требует столько же времени для восстановления,  сколько и само сокращение</a:t>
            </a:r>
          </a:p>
        </p:txBody>
      </p:sp>
    </p:spTree>
    <p:extLst>
      <p:ext uri="{BB962C8B-B14F-4D97-AF65-F5344CB8AC3E}">
        <p14:creationId xmlns:p14="http://schemas.microsoft.com/office/powerpoint/2010/main" val="163588438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361e297d-a940-4f41-b3c5-b6cec8b10a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07" y="231673"/>
            <a:ext cx="102298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3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361e297d-a940-4f41-b3c5-b6cec8b10a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398572"/>
            <a:ext cx="11395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2.2.2006-05</a:t>
            </a: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2.2. ГИГИЕНА ТРУДА</a:t>
            </a:r>
          </a:p>
          <a:p>
            <a:pPr algn="ctr"/>
            <a:r>
              <a:rPr lang="ru-RU" sz="2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по гигиенической оценке  факторов рабочей среды и       трудового процесса. Критерии и классификация условий труда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375" y="2137694"/>
            <a:ext cx="11367831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1.5. В тех случаях, когда работодатель по обоснованным технологическим и иным причинам не может в полном объеме обеспечить соблюдение гигиенических нормативов на рабочих местах, он должен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соответствии со ст.11 Федерального закона N 52-ФЗ)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безопасность для здоровья человека выполняемых работ. Это может быть достигнуто посредством выполнения комплекса защитных мероприятий (организационных, санитарно-гигиенических, ограничения по времени воздействия фактора на работника - рациональные режимы труда и отдыха, средства индивидуальной защиты и др.).</a:t>
            </a:r>
          </a:p>
          <a:p>
            <a:pPr algn="just">
              <a:lnSpc>
                <a:spcPts val="28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8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этом работник имеет право получить достоверную информацию об условиях труда, степени их вредности, возможных неблагоприятных последствиях для здоровья, необходимых средствах индивидуальной защиты и медико-профилактических мероприятиях.</a:t>
            </a:r>
          </a:p>
        </p:txBody>
      </p:sp>
    </p:spTree>
    <p:extLst>
      <p:ext uri="{BB962C8B-B14F-4D97-AF65-F5344CB8AC3E}">
        <p14:creationId xmlns:p14="http://schemas.microsoft.com/office/powerpoint/2010/main" val="40669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4995" y="250368"/>
            <a:ext cx="11537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задействованных мышц увеличивается</a:t>
            </a:r>
          </a:p>
          <a:p>
            <a:pPr algn="ctr"/>
            <a:r>
              <a:rPr lang="ru-RU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длительностью наклона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30" y="2151446"/>
            <a:ext cx="2505425" cy="400105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36" y="2151446"/>
            <a:ext cx="2610214" cy="400105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14" y="2151446"/>
            <a:ext cx="2505425" cy="400105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27686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27" y="571500"/>
            <a:ext cx="7812981" cy="57150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37690453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9315"/>
            <a:ext cx="10515600" cy="5469502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ru-RU" sz="6600" b="1" i="1" dirty="0">
                <a:solidFill>
                  <a:srgbClr val="FFFF00"/>
                </a:solidFill>
              </a:rPr>
              <a:t>ПРИНЦИПЫ </a:t>
            </a:r>
            <a:br>
              <a:rPr lang="ru-RU" sz="6600" b="1" i="1" dirty="0">
                <a:solidFill>
                  <a:srgbClr val="FFFF00"/>
                </a:solidFill>
              </a:rPr>
            </a:br>
            <a:r>
              <a:rPr lang="ru-RU" sz="6600" b="1" i="1" dirty="0">
                <a:solidFill>
                  <a:srgbClr val="FFFF00"/>
                </a:solidFill>
              </a:rPr>
              <a:t>БЕЗОПАСНОГО </a:t>
            </a:r>
            <a:br>
              <a:rPr lang="ru-RU" sz="6600" b="1" i="1" dirty="0">
                <a:solidFill>
                  <a:srgbClr val="FFFF00"/>
                </a:solidFill>
              </a:rPr>
            </a:br>
            <a:r>
              <a:rPr lang="ru-RU" sz="6600" b="1" i="1" dirty="0">
                <a:solidFill>
                  <a:srgbClr val="FFFF00"/>
                </a:solidFill>
              </a:rPr>
              <a:t>ПЕРЕМЕЩЕНИЯ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95865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4395"/>
            <a:ext cx="10515600" cy="84670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2800" b="1" i="1" dirty="0">
                <a:solidFill>
                  <a:srgbClr val="FF3399"/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 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9902" y="1451429"/>
            <a:ext cx="12042098" cy="4963019"/>
          </a:xfrm>
        </p:spPr>
        <p:txBody>
          <a:bodyPr/>
          <a:lstStyle/>
          <a:p>
            <a:pPr lvl="0"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6.  подготовьте своё тело к напряжению  </a:t>
            </a: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r>
              <a:rPr lang="ru-RU" sz="3600" dirty="0"/>
              <a:t>необходимо сохранять 3 физиологических изгиба спины: </a:t>
            </a:r>
          </a:p>
          <a:p>
            <a:pPr lvl="0" algn="ctr"/>
            <a:r>
              <a:rPr lang="ru-RU" sz="3600" dirty="0"/>
              <a:t>подбородок немного опустить к груди; </a:t>
            </a:r>
          </a:p>
          <a:p>
            <a:pPr lvl="0" algn="ctr"/>
            <a:r>
              <a:rPr lang="ru-RU" sz="3600" dirty="0"/>
              <a:t>расправить плечи; </a:t>
            </a:r>
          </a:p>
          <a:p>
            <a:pPr lvl="0" algn="ctr"/>
            <a:r>
              <a:rPr lang="ru-RU" sz="3600" dirty="0"/>
              <a:t>напрягать мышцы верхней части живота</a:t>
            </a:r>
          </a:p>
          <a:p>
            <a:pPr lvl="0" algn="ctr"/>
            <a:r>
              <a:rPr lang="ru-RU" sz="3200" i="1" dirty="0"/>
              <a:t> для правильного положения таза</a:t>
            </a:r>
            <a:r>
              <a:rPr lang="ru-RU" sz="3600" dirty="0"/>
              <a:t>;   </a:t>
            </a:r>
          </a:p>
          <a:p>
            <a:pPr lvl="0" algn="ctr"/>
            <a:r>
              <a:rPr lang="ru-RU" sz="3600" dirty="0"/>
              <a:t>ноги должны «пружинить»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59307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108182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2800" b="1" i="1" dirty="0">
                <a:solidFill>
                  <a:srgbClr val="FF3399"/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 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52918" y="1452730"/>
            <a:ext cx="9485194" cy="5028751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7.  поворот пациента «к себе» предпочтительнее поворота «от себя» </a:t>
            </a: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r>
              <a:rPr lang="ru-RU" sz="3600" dirty="0"/>
              <a:t>у человека </a:t>
            </a:r>
          </a:p>
          <a:p>
            <a:pPr lvl="0" algn="ctr"/>
            <a:r>
              <a:rPr lang="ru-RU" sz="3600" dirty="0"/>
              <a:t>мышц сгибателей  -  75%,</a:t>
            </a:r>
          </a:p>
          <a:p>
            <a:pPr lvl="0" algn="ctr"/>
            <a:r>
              <a:rPr lang="ru-RU" sz="3600" dirty="0"/>
              <a:t> мышц разгибателей  - 25%</a:t>
            </a:r>
          </a:p>
          <a:p>
            <a:pPr lvl="0" algn="ctr"/>
            <a:endParaRPr lang="ru-RU" sz="3600" dirty="0"/>
          </a:p>
          <a:p>
            <a:pPr lvl="0" algn="ctr"/>
            <a:r>
              <a:rPr lang="ru-RU" sz="3200" i="1" dirty="0"/>
              <a:t>это </a:t>
            </a:r>
            <a:r>
              <a:rPr lang="ru-RU" sz="3200" i="1"/>
              <a:t>уменьшает  мышечную усталость и </a:t>
            </a:r>
          </a:p>
          <a:p>
            <a:pPr lvl="0" algn="ctr"/>
            <a:r>
              <a:rPr lang="ru-RU" sz="3200" i="1"/>
              <a:t>снижает </a:t>
            </a:r>
            <a:r>
              <a:rPr lang="ru-RU" sz="3200" i="1" dirty="0"/>
              <a:t>риск травм</a:t>
            </a:r>
          </a:p>
          <a:p>
            <a:pPr lvl="0" algn="ctr"/>
            <a:endParaRPr lang="ru-RU" sz="3600" dirty="0"/>
          </a:p>
          <a:p>
            <a:pPr lvl="0" algn="ctr"/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85272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274" y="203201"/>
            <a:ext cx="10515600" cy="88864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3600" b="1" i="1" dirty="0">
                <a:solidFill>
                  <a:srgbClr val="FF3399"/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 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3335" y="1248229"/>
            <a:ext cx="11616743" cy="5609771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8.  сохраняйте равновесие</a:t>
            </a: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r>
              <a:rPr lang="ru-RU" sz="3600" b="1" dirty="0">
                <a:solidFill>
                  <a:srgbClr val="FF3399"/>
                </a:solidFill>
              </a:rPr>
              <a:t> </a:t>
            </a:r>
          </a:p>
          <a:p>
            <a:pPr lvl="0" algn="ctr"/>
            <a:endParaRPr lang="ru-RU" sz="3600" dirty="0"/>
          </a:p>
          <a:p>
            <a:pPr lvl="0" algn="ctr"/>
            <a:endParaRPr lang="ru-RU" sz="3600" dirty="0"/>
          </a:p>
          <a:p>
            <a:pPr lvl="0" algn="ctr"/>
            <a:r>
              <a:rPr lang="ru-RU" sz="3600" dirty="0"/>
              <a:t>поднимайте и перемещайте  груз в пределах площади опоры – стопы и пространство между ними;</a:t>
            </a:r>
          </a:p>
          <a:p>
            <a:pPr lvl="0" algn="ctr"/>
            <a:r>
              <a:rPr lang="ru-RU" sz="3600" dirty="0"/>
              <a:t> расставляйте ноги на удобное расстояние в направлении планируемого перемещения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13964" r="6423" b="25737"/>
          <a:stretch/>
        </p:blipFill>
        <p:spPr bwMode="auto">
          <a:xfrm>
            <a:off x="2083633" y="2023672"/>
            <a:ext cx="7794885" cy="272821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4396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61153"/>
            <a:ext cx="10515600" cy="83712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2800" dirty="0">
                <a:solidFill>
                  <a:srgbClr val="FF3399"/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 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291771"/>
            <a:ext cx="12192000" cy="5566229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9.   приближайте  локти близко к своему телу во время удержания груза</a:t>
            </a: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r>
              <a:rPr lang="ru-RU" sz="3600" b="1" dirty="0">
                <a:solidFill>
                  <a:srgbClr val="FF3399"/>
                </a:solidFill>
              </a:rPr>
              <a:t> </a:t>
            </a:r>
            <a:r>
              <a:rPr lang="ru-RU" sz="3200" dirty="0"/>
              <a:t>приближайте пациента к себе или приближайтесь к нему сами</a:t>
            </a:r>
          </a:p>
          <a:p>
            <a:pPr lvl="0" algn="ctr"/>
            <a:endParaRPr lang="ru-RU" sz="3600" dirty="0"/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74828"/>
            <a:ext cx="10041377" cy="42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25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93183"/>
            <a:ext cx="10515600" cy="88631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2800" b="1" i="1" dirty="0">
                <a:solidFill>
                  <a:srgbClr val="FFFF00"/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 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64892" y="1289155"/>
            <a:ext cx="4182256" cy="52915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10. двигайтесь плавно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резкие   движения увеличивают риск травм помощника</a:t>
            </a:r>
          </a:p>
          <a:p>
            <a:endParaRPr lang="ru-R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плавные движения способствуют доверительным отношениям с пациентом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3600" dirty="0"/>
          </a:p>
          <a:p>
            <a:pPr lvl="0"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81" y="1480581"/>
            <a:ext cx="7173630" cy="469881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59481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32013"/>
            <a:ext cx="10515600" cy="84748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2800" b="1" i="1" dirty="0">
                <a:solidFill>
                  <a:srgbClr val="FF3399"/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 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29587" y="1336538"/>
            <a:ext cx="10725801" cy="4749467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11. избегайте скручивающих поворотов и наклонов спины, особенно с нагрузкой</a:t>
            </a:r>
          </a:p>
          <a:p>
            <a:pPr lvl="0" algn="ctr"/>
            <a:r>
              <a:rPr lang="ru-RU" sz="3600" b="1" dirty="0">
                <a:solidFill>
                  <a:srgbClr val="FF3399"/>
                </a:solidFill>
              </a:rPr>
              <a:t> </a:t>
            </a:r>
            <a:r>
              <a:rPr lang="ru-RU" sz="3300" u="sng" dirty="0"/>
              <a:t>поворот и движение  - всем корпусом!!! </a:t>
            </a:r>
          </a:p>
          <a:p>
            <a:pPr lvl="0" algn="ctr"/>
            <a:endParaRPr lang="ru-RU" sz="3300" u="sng" dirty="0"/>
          </a:p>
          <a:p>
            <a:pPr lvl="0" algn="ctr"/>
            <a:r>
              <a:rPr lang="ru-RU" sz="3300" dirty="0"/>
              <a:t>давление на межпозвоночные поясничные диски  при наклоне вперёд на 90</a:t>
            </a:r>
            <a:r>
              <a:rPr lang="ru-RU" sz="3300" baseline="30000" dirty="0"/>
              <a:t>о</a:t>
            </a:r>
            <a:r>
              <a:rPr lang="ru-RU" sz="3300" dirty="0"/>
              <a:t> повышается почти в 10 раз</a:t>
            </a:r>
          </a:p>
          <a:p>
            <a:pPr lvl="0" algn="ctr"/>
            <a:endParaRPr lang="ru-RU" sz="3300" dirty="0"/>
          </a:p>
          <a:p>
            <a:pPr lvl="0" algn="ctr"/>
            <a:r>
              <a:rPr lang="ru-RU" sz="3300" dirty="0"/>
              <a:t>если невозможно избежать наклона, организуйте упор</a:t>
            </a:r>
          </a:p>
          <a:p>
            <a:pPr lvl="0" algn="ctr"/>
            <a:endParaRPr lang="ru-RU" sz="3600" dirty="0"/>
          </a:p>
          <a:p>
            <a:pPr lvl="0" algn="ctr"/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01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408562"/>
            <a:ext cx="5622047" cy="620341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36586237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" t="-85" r="-294" b="53618"/>
          <a:stretch/>
        </p:blipFill>
        <p:spPr bwMode="auto">
          <a:xfrm>
            <a:off x="812799" y="1295400"/>
            <a:ext cx="4537413" cy="4314744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48043" r="-1"/>
          <a:stretch/>
        </p:blipFill>
        <p:spPr bwMode="auto">
          <a:xfrm>
            <a:off x="6845299" y="1257300"/>
            <a:ext cx="4497151" cy="435284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08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ipertoniyawp.ru/articles/wp-content/uploads/2017/01/83517280-gipertonicheskiy-krizboli-v-sheynom-otdele-pozvonochnik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1"/>
          <a:stretch/>
        </p:blipFill>
        <p:spPr bwMode="auto">
          <a:xfrm>
            <a:off x="1244184" y="419724"/>
            <a:ext cx="9428813" cy="611598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950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38" y="518313"/>
            <a:ext cx="5336498" cy="596836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320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1600"/>
            <a:ext cx="10515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2800" b="1" i="1" dirty="0">
                <a:solidFill>
                  <a:srgbClr val="FF3399"/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 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4000" y="1054100"/>
            <a:ext cx="11760200" cy="5799564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1. думайте прежде действия</a:t>
            </a:r>
          </a:p>
          <a:p>
            <a:pPr marL="742950" lvl="0" indent="-742950" algn="ctr">
              <a:buAutoNum type="arabicPeriod" startAt="9"/>
            </a:pPr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endParaRPr lang="ru-RU" sz="3600" b="1" dirty="0">
              <a:solidFill>
                <a:srgbClr val="FF3399"/>
              </a:solidFill>
            </a:endParaRPr>
          </a:p>
          <a:p>
            <a:pPr lvl="0" algn="ctr"/>
            <a:endParaRPr lang="ru-RU" sz="36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28725"/>
            <a:ext cx="6527800" cy="299840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66479" y="5540457"/>
            <a:ext cx="682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мысленно    совершите  перемещение      и  возвращение  в  исходное  положение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4" t="28515" b="18978"/>
          <a:stretch/>
        </p:blipFill>
        <p:spPr>
          <a:xfrm>
            <a:off x="165100" y="1960196"/>
            <a:ext cx="5969000" cy="230563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46528" y="4694874"/>
            <a:ext cx="3927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подумайте, что вы </a:t>
            </a:r>
          </a:p>
          <a:p>
            <a:pPr algn="ctr"/>
            <a:r>
              <a:rPr lang="ru-RU" sz="2800" dirty="0"/>
              <a:t>хотите сделать;</a:t>
            </a:r>
          </a:p>
        </p:txBody>
      </p:sp>
    </p:spTree>
    <p:extLst>
      <p:ext uri="{BB962C8B-B14F-4D97-AF65-F5344CB8AC3E}">
        <p14:creationId xmlns:p14="http://schemas.microsoft.com/office/powerpoint/2010/main" val="366188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9" y="393700"/>
            <a:ext cx="7507051" cy="6070600"/>
          </a:xfrm>
          <a:prstGeom prst="rect">
            <a:avLst/>
          </a:prstGeom>
          <a:ln w="76200">
            <a:solidFill>
              <a:srgbClr val="FF0000"/>
            </a:solidFill>
            <a:prstDash val="solid"/>
          </a:ln>
        </p:spPr>
      </p:pic>
      <p:sp>
        <p:nvSpPr>
          <p:cNvPr id="3" name="TextBox 2"/>
          <p:cNvSpPr txBox="1"/>
          <p:nvPr/>
        </p:nvSpPr>
        <p:spPr>
          <a:xfrm>
            <a:off x="2920999" y="4114801"/>
            <a:ext cx="380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истончение   диска</a:t>
            </a:r>
          </a:p>
        </p:txBody>
      </p:sp>
    </p:spTree>
    <p:extLst>
      <p:ext uri="{BB962C8B-B14F-4D97-AF65-F5344CB8AC3E}">
        <p14:creationId xmlns:p14="http://schemas.microsoft.com/office/powerpoint/2010/main" val="2061904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19" y="162446"/>
            <a:ext cx="10515600" cy="87895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3600" b="1" i="1" dirty="0">
                <a:solidFill>
                  <a:srgbClr val="FF3399"/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 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28600" y="1041400"/>
            <a:ext cx="11823700" cy="5727700"/>
          </a:xfrm>
        </p:spPr>
        <p:txBody>
          <a:bodyPr/>
          <a:lstStyle/>
          <a:p>
            <a:pPr lvl="0"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12. используйте  силу  трения </a:t>
            </a:r>
          </a:p>
          <a:p>
            <a:pPr lvl="0" algn="ctr">
              <a:lnSpc>
                <a:spcPts val="2800"/>
              </a:lnSpc>
            </a:pPr>
            <a:r>
              <a:rPr lang="ru-RU" sz="3600" dirty="0"/>
              <a:t>для опоры - высокий коэффициент трения,</a:t>
            </a:r>
          </a:p>
          <a:p>
            <a:pPr lvl="0" algn="ctr">
              <a:lnSpc>
                <a:spcPts val="2800"/>
              </a:lnSpc>
            </a:pPr>
            <a:r>
              <a:rPr lang="ru-RU" sz="3600" dirty="0"/>
              <a:t> для смещения – низкий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t="11313" r="9577" b="18519"/>
          <a:stretch/>
        </p:blipFill>
        <p:spPr bwMode="auto">
          <a:xfrm>
            <a:off x="1494619" y="2781300"/>
            <a:ext cx="8966200" cy="377190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7924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15901"/>
            <a:ext cx="10515600" cy="85089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2800" dirty="0"/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 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17501" y="1181100"/>
            <a:ext cx="4719194" cy="5372100"/>
          </a:xfrm>
        </p:spPr>
        <p:txBody>
          <a:bodyPr>
            <a:normAutofit/>
          </a:bodyPr>
          <a:lstStyle/>
          <a:p>
            <a:pPr lvl="0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13. не тратьте силы на</a:t>
            </a:r>
          </a:p>
          <a:p>
            <a:pPr lvl="0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      вертикальные</a:t>
            </a:r>
          </a:p>
          <a:p>
            <a:pPr lvl="0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      движения, если </a:t>
            </a:r>
          </a:p>
          <a:p>
            <a:pPr lvl="0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      нужны</a:t>
            </a:r>
          </a:p>
          <a:p>
            <a:pPr lvl="0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      горизонтальные</a:t>
            </a:r>
          </a:p>
          <a:p>
            <a:pPr lvl="0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      и наоборот</a:t>
            </a:r>
          </a:p>
          <a:p>
            <a:pPr lvl="0" algn="r"/>
            <a:r>
              <a:rPr lang="ru-RU" sz="3600" b="1" dirty="0">
                <a:solidFill>
                  <a:srgbClr val="FF3399"/>
                </a:solidFill>
              </a:rPr>
              <a:t> </a:t>
            </a:r>
            <a:r>
              <a:rPr lang="ru-RU" sz="3600" dirty="0"/>
              <a:t>изменяйте высоту положения своего тела…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3564" r="9638" b="26865"/>
          <a:stretch/>
        </p:blipFill>
        <p:spPr bwMode="auto">
          <a:xfrm>
            <a:off x="5359400" y="1219200"/>
            <a:ext cx="5778500" cy="529590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9058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" t="11496" r="3778" b="16946"/>
          <a:stretch/>
        </p:blipFill>
        <p:spPr bwMode="auto">
          <a:xfrm>
            <a:off x="1143897" y="653023"/>
            <a:ext cx="9903854" cy="5112912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2709" y="5966085"/>
            <a:ext cx="628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или высоту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650273728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90500"/>
            <a:ext cx="10515600" cy="90169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2800" dirty="0"/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 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379095" y="1212031"/>
            <a:ext cx="8938543" cy="1051484"/>
          </a:xfrm>
        </p:spPr>
        <p:txBody>
          <a:bodyPr>
            <a:normAutofit lnSpcReduction="10000"/>
          </a:bodyPr>
          <a:lstStyle/>
          <a:p>
            <a:pPr marL="742950" lvl="0" indent="-742950" algn="just">
              <a:buAutoNum type="arabicPeriod" startAt="14"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для усилий используйте крупные мышцы тела</a:t>
            </a:r>
            <a:r>
              <a:rPr lang="ru-RU" sz="3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900" dirty="0"/>
              <a:t>{спина, бёдра}</a:t>
            </a:r>
            <a:endParaRPr lang="ru-RU" sz="39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074" t="2843" r="52250" b="2657"/>
          <a:stretch/>
        </p:blipFill>
        <p:spPr>
          <a:xfrm>
            <a:off x="1379095" y="2383347"/>
            <a:ext cx="3087975" cy="342509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641" r="14963"/>
          <a:stretch/>
        </p:blipFill>
        <p:spPr>
          <a:xfrm>
            <a:off x="5771214" y="2383347"/>
            <a:ext cx="4681336" cy="338496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6355" y="5928269"/>
            <a:ext cx="1148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Мышцы рук меньше по массе и больше подходят для удержания груза.</a:t>
            </a:r>
          </a:p>
        </p:txBody>
      </p:sp>
    </p:spTree>
    <p:extLst>
      <p:ext uri="{BB962C8B-B14F-4D97-AF65-F5344CB8AC3E}">
        <p14:creationId xmlns:p14="http://schemas.microsoft.com/office/powerpoint/2010/main" val="2912777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8300"/>
            <a:ext cx="10515600" cy="8128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2800" b="1" i="1" dirty="0">
                <a:solidFill>
                  <a:srgbClr val="FF3399"/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 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27350" y="1618939"/>
            <a:ext cx="9896238" cy="4976734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15. используйте правильную технику перемещения и обращения с телом пациента</a:t>
            </a:r>
          </a:p>
          <a:p>
            <a:pPr lvl="0" algn="ctr"/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ru-RU" sz="3600" dirty="0"/>
              <a:t>для безопасности - вашей и пациента;</a:t>
            </a:r>
          </a:p>
          <a:p>
            <a:pPr algn="ctr"/>
            <a:r>
              <a:rPr lang="ru-RU" sz="3600" dirty="0"/>
              <a:t>перемещение пациента должно быть </a:t>
            </a:r>
            <a:r>
              <a:rPr lang="ru-RU" sz="3600" u="sng" dirty="0"/>
              <a:t>приближено к естественным  самостоятельным движениям</a:t>
            </a:r>
          </a:p>
          <a:p>
            <a:pPr lvl="0" algn="ctr"/>
            <a:r>
              <a:rPr lang="ru-RU" sz="3600" dirty="0"/>
              <a:t> для достижения пациентом максимальной  самостоятельности!!!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23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93183"/>
            <a:ext cx="10515600" cy="115909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 </a:t>
            </a:r>
            <a:br>
              <a:rPr lang="ru-RU" sz="2800" b="1" i="1" dirty="0">
                <a:solidFill>
                  <a:srgbClr val="FF3399"/>
                </a:solidFill>
              </a:rPr>
            </a:b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 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77359" y="1478265"/>
            <a:ext cx="11640457" cy="5220077"/>
          </a:xfrm>
        </p:spPr>
        <p:txBody>
          <a:bodyPr>
            <a:normAutofit fontScale="92500" lnSpcReduction="20000"/>
          </a:bodyPr>
          <a:lstStyle/>
          <a:p>
            <a:pPr marL="742950" lvl="0" indent="-742950" algn="ctr">
              <a:buAutoNum type="arabicPeriod" startAt="16"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используйте удобную одежду и обувь</a:t>
            </a:r>
          </a:p>
          <a:p>
            <a:pPr lvl="0" algn="just"/>
            <a:r>
              <a:rPr lang="ru-RU" sz="3600" b="1" dirty="0">
                <a:solidFill>
                  <a:srgbClr val="FF3399"/>
                </a:solidFill>
              </a:rPr>
              <a:t>                   </a:t>
            </a:r>
            <a:r>
              <a:rPr lang="ru-RU" sz="3600" dirty="0"/>
              <a:t>предпочтительно из натуральных материалов;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b="1" dirty="0"/>
              <a:t>одежда, </a:t>
            </a:r>
            <a:r>
              <a:rPr lang="ru-RU" sz="3600" dirty="0"/>
              <a:t>не стесняющая движений,  без пряжек, пуговицы – закрыты планкой из ткани; 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b="1" dirty="0"/>
              <a:t>обувь</a:t>
            </a:r>
            <a:r>
              <a:rPr lang="ru-RU" sz="3600" dirty="0"/>
              <a:t> закрытая - для хорошего упора, быстро и легко снимающаяся и одевающаяся, подошва сплошная с высоким коэффициентом трения, высота под пяткой – 4-5 см; внутренняя часть из хорошо впитывающих влагу материалов;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/>
              <a:t>для профилактики усталости и боли в ногах используйте компрессионный трикотаж с (профилактической) 1 степенью компрессии и ортопедические стельки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829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8300"/>
            <a:ext cx="10515600" cy="8128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2800" b="1" i="1" dirty="0">
                <a:solidFill>
                  <a:srgbClr val="FF3399"/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 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27350" y="1992573"/>
            <a:ext cx="9896238" cy="3384503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17. убирайте из карманов, снимайте с шеи, рук и  одежды твёрдые  предметы</a:t>
            </a:r>
          </a:p>
          <a:p>
            <a:pPr lvl="0" algn="ctr"/>
            <a:endParaRPr lang="ru-RU" sz="3600" dirty="0"/>
          </a:p>
          <a:p>
            <a:pPr lvl="0" algn="ctr"/>
            <a:r>
              <a:rPr lang="ru-RU" sz="3600" dirty="0"/>
              <a:t>при перемещении они могут травмировать пациента и вас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24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8300"/>
            <a:ext cx="10515600" cy="8128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2800" b="1" i="1" dirty="0">
                <a:solidFill>
                  <a:srgbClr val="FF3399"/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 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66515" y="2082514"/>
            <a:ext cx="10488873" cy="3384503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ru-RU" sz="4200" b="1" dirty="0">
                <a:solidFill>
                  <a:schemeClr val="accent2">
                    <a:lumMod val="75000"/>
                  </a:schemeClr>
                </a:solidFill>
              </a:rPr>
              <a:t>18. поддерживайте  хорошую физическую форму  </a:t>
            </a:r>
          </a:p>
          <a:p>
            <a:pPr lvl="0" algn="ctr"/>
            <a:endParaRPr lang="ru-RU" sz="3600" dirty="0"/>
          </a:p>
          <a:p>
            <a:pPr lvl="0" algn="ctr"/>
            <a:r>
              <a:rPr lang="ru-RU" sz="4200" dirty="0"/>
              <a:t>делайте утром и вечером  10-ти минутный комплекс упражнений; </a:t>
            </a:r>
          </a:p>
          <a:p>
            <a:pPr lvl="0" algn="ctr"/>
            <a:r>
              <a:rPr lang="ru-RU" sz="4200" dirty="0"/>
              <a:t>снимайте усталость, прежде чем ляжете спать;</a:t>
            </a:r>
          </a:p>
          <a:p>
            <a:pPr lvl="0" algn="ctr"/>
            <a:r>
              <a:rPr lang="ru-RU" sz="4200" dirty="0"/>
              <a:t>не отказывайте себе в регулярных физических занятиях на свежем воздухе;</a:t>
            </a:r>
          </a:p>
        </p:txBody>
      </p:sp>
    </p:spTree>
    <p:extLst>
      <p:ext uri="{BB962C8B-B14F-4D97-AF65-F5344CB8AC3E}">
        <p14:creationId xmlns:p14="http://schemas.microsoft.com/office/powerpoint/2010/main" val="2333136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20" y="1244344"/>
            <a:ext cx="8569094" cy="495108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5459" y="1424225"/>
            <a:ext cx="2986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стабилизирует  позвоночник, уменьшает риск травм</a:t>
            </a:r>
          </a:p>
          <a:p>
            <a:pPr algn="ctr"/>
            <a:endParaRPr lang="ru-R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подходит для утренней и вечерней гимнастики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59" y="389745"/>
            <a:ext cx="1190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упражнение « ПЛАНКА »</a:t>
            </a:r>
          </a:p>
        </p:txBody>
      </p:sp>
    </p:spTree>
    <p:extLst>
      <p:ext uri="{BB962C8B-B14F-4D97-AF65-F5344CB8AC3E}">
        <p14:creationId xmlns:p14="http://schemas.microsoft.com/office/powerpoint/2010/main" val="188313009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57" y="1983415"/>
            <a:ext cx="3507399" cy="276788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75" y="1972236"/>
            <a:ext cx="4683443" cy="2774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98910" y="0"/>
            <a:ext cx="115921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>
                <a:solidFill>
                  <a:srgbClr val="FFFF00"/>
                </a:solidFill>
              </a:rPr>
              <a:t>ПРИНЦИПЫ    БЕЗОПАСНОГО   ПЕРЕМЕЩЕНИЯ</a:t>
            </a:r>
            <a:br>
              <a:rPr lang="ru-RU" sz="2500" b="1" i="1" dirty="0"/>
            </a:b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- основа практики по уходу !!!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2. оценивайте ситуацию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себя</a:t>
            </a:r>
            <a:r>
              <a:rPr lang="ru-RU" sz="3200" dirty="0"/>
              <a:t> – усталость, возможности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658" y="5074384"/>
            <a:ext cx="11259671" cy="16312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>
                <a:ln w="9525">
                  <a:solidFill>
                    <a:schemeClr val="tx1"/>
                  </a:solidFill>
                </a:ln>
              </a:rPr>
              <a:t>Командный принцип: </a:t>
            </a:r>
            <a:r>
              <a:rPr lang="ru-RU" sz="2000" dirty="0">
                <a:ln w="9525">
                  <a:solidFill>
                    <a:schemeClr val="tx1"/>
                  </a:solidFill>
                </a:ln>
              </a:rPr>
              <a:t>не стесняться просить помощь и быстро отзываться на просьбу о помощи.</a:t>
            </a:r>
          </a:p>
          <a:p>
            <a:pPr marL="342900" indent="-342900">
              <a:buAutoNum type="arabicPeriod"/>
            </a:pPr>
            <a:r>
              <a:rPr lang="ru-RU" sz="2000" b="1" dirty="0">
                <a:ln w="9525">
                  <a:solidFill>
                    <a:schemeClr val="tx1"/>
                  </a:solidFill>
                </a:ln>
              </a:rPr>
              <a:t>Возможности: </a:t>
            </a:r>
            <a:r>
              <a:rPr lang="ru-RU" sz="2000" dirty="0">
                <a:ln w="9525">
                  <a:solidFill>
                    <a:schemeClr val="tx1"/>
                  </a:solidFill>
                </a:ln>
              </a:rPr>
              <a:t>если пациент меньше вас по комплекции, можете использовать ручные приёмы; если комплекция пациента равна вашей или больше, используйте специальное оборудование.</a:t>
            </a:r>
          </a:p>
          <a:p>
            <a:pPr marL="342900" indent="-342900">
              <a:buAutoNum type="arabicPeriod"/>
            </a:pPr>
            <a:r>
              <a:rPr lang="ru-RU" sz="2000" b="1" dirty="0">
                <a:ln w="9525">
                  <a:solidFill>
                    <a:schemeClr val="tx1"/>
                  </a:solidFill>
                </a:ln>
              </a:rPr>
              <a:t>Усталость: </a:t>
            </a:r>
            <a:r>
              <a:rPr lang="ru-RU" sz="2000" dirty="0">
                <a:ln w="9525">
                  <a:solidFill>
                    <a:schemeClr val="tx1"/>
                  </a:solidFill>
                </a:ln>
              </a:rPr>
              <a:t>не предпринимайте серьёзных перемещений без специального оборудования или помощника, если вы серьёзно  устали.</a:t>
            </a:r>
          </a:p>
        </p:txBody>
      </p:sp>
    </p:spTree>
    <p:extLst>
      <p:ext uri="{BB962C8B-B14F-4D97-AF65-F5344CB8AC3E}">
        <p14:creationId xmlns:p14="http://schemas.microsoft.com/office/powerpoint/2010/main" val="529813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52" y="517566"/>
            <a:ext cx="4788854" cy="318706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r="53056"/>
          <a:stretch/>
        </p:blipFill>
        <p:spPr>
          <a:xfrm>
            <a:off x="9144618" y="1943100"/>
            <a:ext cx="2720340" cy="4572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3"/>
          <a:stretch/>
        </p:blipFill>
        <p:spPr>
          <a:xfrm>
            <a:off x="301034" y="1943100"/>
            <a:ext cx="2813957" cy="45720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60420" y="4229100"/>
            <a:ext cx="530351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движение – это жизнь </a:t>
            </a:r>
          </a:p>
          <a:p>
            <a:pPr algn="ctr"/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и </a:t>
            </a:r>
          </a:p>
          <a:p>
            <a:pPr algn="ctr"/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это для меня</a:t>
            </a:r>
          </a:p>
        </p:txBody>
      </p:sp>
    </p:spTree>
    <p:extLst>
      <p:ext uri="{BB962C8B-B14F-4D97-AF65-F5344CB8AC3E}">
        <p14:creationId xmlns:p14="http://schemas.microsoft.com/office/powerpoint/2010/main" val="617490992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230115"/>
            <a:ext cx="10515600" cy="8128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2800" b="1" i="1" dirty="0">
                <a:solidFill>
                  <a:srgbClr val="FF3399"/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 !!!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9724" y="1042915"/>
            <a:ext cx="11647357" cy="3384503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19. восстанавливайте силы в положении лёжа на спине на твёрдой поверхности </a:t>
            </a:r>
          </a:p>
          <a:p>
            <a:pPr lvl="0" algn="ctr"/>
            <a:endParaRPr lang="ru-RU" sz="3600" dirty="0"/>
          </a:p>
          <a:p>
            <a:pPr lvl="0" algn="ctr"/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511" r="6727" b="18101"/>
          <a:stretch/>
        </p:blipFill>
        <p:spPr>
          <a:xfrm>
            <a:off x="839787" y="2369574"/>
            <a:ext cx="5498029" cy="312438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25837" y="5873061"/>
            <a:ext cx="972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Каждые 2-3 часа короткий отдых в течение 10 мин лёжа на спине </a:t>
            </a:r>
          </a:p>
          <a:p>
            <a:r>
              <a:rPr lang="ru-RU" sz="24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твёрдой поверхности</a:t>
            </a:r>
            <a:r>
              <a:rPr lang="ru-RU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помогает быстро восстановить силы.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3007" y="2243926"/>
            <a:ext cx="4122380" cy="3250031"/>
          </a:xfrm>
          <a:prstGeom prst="rect">
            <a:avLst/>
          </a:prstGeom>
        </p:spPr>
      </p:pic>
      <p:sp>
        <p:nvSpPr>
          <p:cNvPr id="9" name="Счетверенная стрелка 8"/>
          <p:cNvSpPr/>
          <p:nvPr/>
        </p:nvSpPr>
        <p:spPr>
          <a:xfrm>
            <a:off x="8701548" y="3407453"/>
            <a:ext cx="45719" cy="4571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7413522" y="4326193"/>
            <a:ext cx="1101213" cy="1025457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93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677" y="304747"/>
            <a:ext cx="9252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C000"/>
                </a:solidFill>
              </a:rPr>
              <a:t>Положение  сидя ухудшает кровообращение </a:t>
            </a:r>
          </a:p>
          <a:p>
            <a:pPr algn="ctr"/>
            <a:r>
              <a:rPr lang="ru-RU" sz="3600" dirty="0">
                <a:solidFill>
                  <a:srgbClr val="FFC000"/>
                </a:solidFill>
              </a:rPr>
              <a:t>от стоп до головы!!!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042" t="4632" r="4476" b="5355"/>
          <a:stretch/>
        </p:blipFill>
        <p:spPr>
          <a:xfrm>
            <a:off x="3003754" y="1887794"/>
            <a:ext cx="6096000" cy="428686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66761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450" y="0"/>
            <a:ext cx="9891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ПРИНЦИПЫ    БЕЗОПАСНОГО    ПЕРЕМЕЩЕНИЯ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50" y="523220"/>
            <a:ext cx="11857150" cy="628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Думайте прежде действия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Оценивайте ситуацию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 Обсуждайте с другими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 Считайте  для синхронного начала движения: «внимание»-«приготовились»-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…глагол, обозначающий  предполагаемое действие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05. Расслабьтесь при подготовке, при перемещении напряжение не должно быть 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большим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 Подготовьте своё тело к напряжению 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07. Повороты пациента «к себе» предпочтительнее поворотов «от себя»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 Сохраняйте равновесие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 Приближайте локти близко к своему телу в момент удержания груза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Двигайтесь плавно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Избегайте наклонов спины и скручивающих поворотов 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Используйте силу трения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Не тратьте силы на вертикальные движения, если нужны горизонтальные и наоборот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Для усилий используйте крупные мышцы тела – спины и бёдер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Используйте правильную технику перемещения и обращения с телом пациента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Используйте удобную  для перемещения одежду и обувь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Убирайте из карманов, снимайте с рук и одежды твёрдые предметы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Поддерживайте хорошую физическую форму</a:t>
            </a:r>
          </a:p>
          <a:p>
            <a:pPr>
              <a:lnSpc>
                <a:spcPts val="2300"/>
              </a:lnSpc>
            </a:pPr>
            <a:r>
              <a:rPr lang="ru-RU" sz="2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Восстанавливайте силы в положении лёжа на спине на твёрдой поверхности</a:t>
            </a:r>
          </a:p>
        </p:txBody>
      </p:sp>
    </p:spTree>
    <p:extLst>
      <p:ext uri="{BB962C8B-B14F-4D97-AF65-F5344CB8AC3E}">
        <p14:creationId xmlns:p14="http://schemas.microsoft.com/office/powerpoint/2010/main" val="225176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5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7580" y="230115"/>
            <a:ext cx="4991726" cy="64355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</a:rPr>
              <a:t>С   ЧЕГО   НАЧАТЬ   ?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44239" y="4175670"/>
            <a:ext cx="5237296" cy="959638"/>
          </a:xfrm>
        </p:spPr>
        <p:txBody>
          <a:bodyPr>
            <a:normAutofit/>
          </a:bodyPr>
          <a:lstStyle/>
          <a:p>
            <a:pPr lvl="0">
              <a:lnSpc>
                <a:spcPts val="3300"/>
              </a:lnSpc>
              <a:spcBef>
                <a:spcPts val="0"/>
              </a:spcBef>
            </a:pPr>
            <a:r>
              <a:rPr lang="ru-RU" sz="3000" dirty="0"/>
              <a:t>3. делите большую нагрузку </a:t>
            </a:r>
          </a:p>
          <a:p>
            <a:pPr lvl="0">
              <a:lnSpc>
                <a:spcPts val="3300"/>
              </a:lnSpc>
              <a:spcBef>
                <a:spcPts val="0"/>
              </a:spcBef>
            </a:pPr>
            <a:r>
              <a:rPr lang="ru-RU" sz="3000" dirty="0"/>
              <a:t>     на  несколько маленьких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23521" r="15525" b="11998"/>
          <a:stretch/>
        </p:blipFill>
        <p:spPr>
          <a:xfrm>
            <a:off x="1198179" y="1573514"/>
            <a:ext cx="2593947" cy="167879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79789" r="24316" b="4390"/>
          <a:stretch/>
        </p:blipFill>
        <p:spPr bwMode="auto">
          <a:xfrm>
            <a:off x="853876" y="5370237"/>
            <a:ext cx="4248001" cy="112806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41737" y="1001176"/>
            <a:ext cx="35976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/>
              <a:t>2. прямое </a:t>
            </a:r>
          </a:p>
          <a:p>
            <a:pPr algn="r"/>
            <a:r>
              <a:rPr lang="ru-RU" sz="3200" dirty="0"/>
              <a:t>     положение</a:t>
            </a:r>
          </a:p>
          <a:p>
            <a:pPr algn="r"/>
            <a:r>
              <a:rPr lang="ru-RU" sz="3200" dirty="0"/>
              <a:t>     спины с</a:t>
            </a:r>
          </a:p>
          <a:p>
            <a:pPr algn="r"/>
            <a:r>
              <a:rPr lang="ru-RU" sz="3200" dirty="0"/>
              <a:t>     минимальными </a:t>
            </a:r>
          </a:p>
          <a:p>
            <a:pPr algn="r"/>
            <a:r>
              <a:rPr lang="ru-RU" sz="3200" dirty="0"/>
              <a:t>     наклонами и без </a:t>
            </a:r>
          </a:p>
          <a:p>
            <a:pPr algn="r"/>
            <a:r>
              <a:rPr lang="ru-RU" sz="3200" dirty="0"/>
              <a:t>     поворотов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1415" y="894924"/>
            <a:ext cx="2091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1. обувь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t="6339" r="22835" b="7322"/>
          <a:stretch/>
        </p:blipFill>
        <p:spPr>
          <a:xfrm>
            <a:off x="7888986" y="1021127"/>
            <a:ext cx="3440890" cy="300116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46557" y="4175670"/>
            <a:ext cx="67755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4. </a:t>
            </a:r>
            <a:r>
              <a:rPr lang="ru-RU" sz="3000" dirty="0"/>
              <a:t>Отдых каждые 2-3 ч  лёжа на твёрдой</a:t>
            </a:r>
          </a:p>
          <a:p>
            <a:r>
              <a:rPr lang="ru-RU" sz="3000" dirty="0"/>
              <a:t>      горизонтальной поверхности.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577" t="3643" r="2404" b="57950"/>
          <a:stretch/>
        </p:blipFill>
        <p:spPr>
          <a:xfrm>
            <a:off x="6041036" y="5291527"/>
            <a:ext cx="5411450" cy="128548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39177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Desktop\плакат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4"/>
          <a:stretch/>
        </p:blipFill>
        <p:spPr bwMode="auto">
          <a:xfrm>
            <a:off x="3126105" y="203835"/>
            <a:ext cx="5939790" cy="645033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7659" y="3942413"/>
            <a:ext cx="5081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Медработник,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береги здоровье !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Изучай принципы безопасного перемещения !</a:t>
            </a:r>
          </a:p>
        </p:txBody>
      </p:sp>
    </p:spTree>
    <p:extLst>
      <p:ext uri="{BB962C8B-B14F-4D97-AF65-F5344CB8AC3E}">
        <p14:creationId xmlns:p14="http://schemas.microsoft.com/office/powerpoint/2010/main" val="991597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-191068"/>
            <a:ext cx="10515600" cy="4441148"/>
          </a:xfrm>
        </p:spPr>
        <p:txBody>
          <a:bodyPr/>
          <a:lstStyle/>
          <a:p>
            <a:pPr algn="ctr">
              <a:lnSpc>
                <a:spcPts val="10200"/>
              </a:lnSpc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УСПЕХОВ 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В  БЕЗОПАСНОМ ПЕРЕМЕЩЕНИИ</a:t>
            </a:r>
          </a:p>
        </p:txBody>
      </p:sp>
    </p:spTree>
    <p:extLst>
      <p:ext uri="{BB962C8B-B14F-4D97-AF65-F5344CB8AC3E}">
        <p14:creationId xmlns:p14="http://schemas.microsoft.com/office/powerpoint/2010/main" val="334806905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910" y="0"/>
            <a:ext cx="115921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>
                <a:solidFill>
                  <a:srgbClr val="FFFF00"/>
                </a:solidFill>
              </a:rPr>
              <a:t>ПРИНЦИПЫ    БЕЗОПАСНОГО   ПЕРЕМЕЩЕНИЯ</a:t>
            </a:r>
            <a:br>
              <a:rPr lang="ru-RU" sz="2500" b="1" i="1" dirty="0"/>
            </a:b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- основа практики по уходу !!!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2. оценивайте ситуацию</a:t>
            </a:r>
          </a:p>
          <a:p>
            <a:pPr algn="ctr"/>
            <a:r>
              <a:rPr lang="ru-RU" sz="3000" b="1" dirty="0">
                <a:solidFill>
                  <a:srgbClr val="FFFF00"/>
                </a:solidFill>
              </a:rPr>
              <a:t>помощника</a:t>
            </a:r>
            <a:r>
              <a:rPr lang="ru-RU" sz="3000" b="1" dirty="0"/>
              <a:t> – </a:t>
            </a:r>
            <a:r>
              <a:rPr lang="ru-RU" sz="3000" dirty="0"/>
              <a:t>выбирайте помощника похожего на вас ростом и весом или хотя бы ростом; или выбирайте способ перемещения учитывающий разницу в комплекции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7" b="5321"/>
          <a:stretch/>
        </p:blipFill>
        <p:spPr>
          <a:xfrm>
            <a:off x="1690456" y="2754996"/>
            <a:ext cx="8233032" cy="398738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01353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910" y="0"/>
            <a:ext cx="115921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>
                <a:solidFill>
                  <a:srgbClr val="FFFF00"/>
                </a:solidFill>
              </a:rPr>
              <a:t>ПРИНЦИПЫ    БЕЗОПАСНОГО   ПЕРЕМЕЩЕНИЯ</a:t>
            </a:r>
            <a:br>
              <a:rPr lang="ru-RU" sz="2500" b="1" i="1" dirty="0"/>
            </a:b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- основа практики по уходу !!!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2. оценивайте ситуацию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способ</a:t>
            </a:r>
            <a:r>
              <a:rPr lang="ru-RU" sz="3200" dirty="0"/>
              <a:t> – можно ли избежать перемещения только руками, какие приспособления и технику можно использовать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22537" r="25751" b="21823"/>
          <a:stretch/>
        </p:blipFill>
        <p:spPr>
          <a:xfrm>
            <a:off x="204038" y="2339102"/>
            <a:ext cx="4038179" cy="224788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1921" r="3118" b="4709"/>
          <a:stretch/>
        </p:blipFill>
        <p:spPr>
          <a:xfrm>
            <a:off x="7929797" y="2339102"/>
            <a:ext cx="2383435" cy="235899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33" y="3891353"/>
            <a:ext cx="4186464" cy="283391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Рисунок 6" descr="http://static.wixstatic.com/media/e3c784_82155ca907de42c292ffe1298dac4066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5"/>
          <a:stretch/>
        </p:blipFill>
        <p:spPr bwMode="auto">
          <a:xfrm>
            <a:off x="10013429" y="3991592"/>
            <a:ext cx="1777063" cy="273367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41490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910" y="-74951"/>
            <a:ext cx="1159219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>
                <a:solidFill>
                  <a:srgbClr val="FFFF00"/>
                </a:solidFill>
              </a:rPr>
              <a:t>ПРИНЦИПЫ    БЕЗОПАСНОГО   ПЕРЕМЕЩЕНИЯ</a:t>
            </a:r>
            <a:br>
              <a:rPr lang="ru-RU" sz="2500" b="1" i="1" dirty="0"/>
            </a:b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- основа практики по уходу !!!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2. оценивайте ситуацию</a:t>
            </a:r>
          </a:p>
          <a:p>
            <a:pPr algn="ctr"/>
            <a:r>
              <a:rPr lang="ru-RU" sz="3000" b="1" dirty="0">
                <a:solidFill>
                  <a:srgbClr val="FFFF00"/>
                </a:solidFill>
              </a:rPr>
              <a:t>оборудование</a:t>
            </a:r>
            <a:r>
              <a:rPr lang="ru-RU" sz="3000" b="1" dirty="0"/>
              <a:t> – </a:t>
            </a:r>
            <a:r>
              <a:rPr lang="ru-RU" sz="3000" dirty="0"/>
              <a:t> исправное </a:t>
            </a:r>
          </a:p>
          <a:p>
            <a:pPr algn="ctr"/>
            <a:r>
              <a:rPr lang="ru-RU" sz="3000" dirty="0"/>
              <a:t>(подвижные и съёмные части, колёса, тормоза)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r="3760"/>
          <a:stretch/>
        </p:blipFill>
        <p:spPr>
          <a:xfrm>
            <a:off x="7555043" y="2647393"/>
            <a:ext cx="4242216" cy="3757668"/>
          </a:xfrm>
          <a:prstGeom prst="rect">
            <a:avLst/>
          </a:prstGeom>
          <a:ln w="76200">
            <a:solidFill>
              <a:srgbClr val="FFC000">
                <a:alpha val="99000"/>
              </a:srgb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4325" r="917" b="2005"/>
          <a:stretch/>
        </p:blipFill>
        <p:spPr>
          <a:xfrm>
            <a:off x="573712" y="2642529"/>
            <a:ext cx="6156871" cy="376253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940365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988" y="356577"/>
            <a:ext cx="115921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>
                <a:solidFill>
                  <a:srgbClr val="FFFF00"/>
                </a:solidFill>
              </a:rPr>
              <a:t>ПРИНЦИПЫ    БЕЗОПАСНОГО   ПЕРЕМЕЩЕНИЯ</a:t>
            </a:r>
            <a:br>
              <a:rPr lang="ru-RU" sz="2500" b="1" i="1" dirty="0"/>
            </a:br>
            <a:r>
              <a:rPr lang="ru-RU" sz="25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- основа практики по уходу !!!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2. оценивайте ситуацию</a:t>
            </a:r>
          </a:p>
          <a:p>
            <a:pPr algn="ctr"/>
            <a:r>
              <a:rPr lang="ru-RU" sz="3000" b="1" dirty="0">
                <a:solidFill>
                  <a:srgbClr val="FFFF00"/>
                </a:solidFill>
              </a:rPr>
              <a:t>пространство </a:t>
            </a:r>
            <a:r>
              <a:rPr lang="ru-RU" sz="3000" dirty="0"/>
              <a:t>– достаточное  (если необходимо  перемещайте предметы, оборудование и кровать), нескользкое</a:t>
            </a:r>
          </a:p>
          <a:p>
            <a:pPr algn="ctr"/>
            <a:endParaRPr lang="ru-RU" sz="3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t="27104" r="12003" b="15628"/>
          <a:stretch/>
        </p:blipFill>
        <p:spPr>
          <a:xfrm>
            <a:off x="7537206" y="2864956"/>
            <a:ext cx="3735398" cy="357180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4086" r="1396" b="4005"/>
          <a:stretch/>
        </p:blipFill>
        <p:spPr>
          <a:xfrm>
            <a:off x="671483" y="2864956"/>
            <a:ext cx="5834250" cy="357180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97533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777" y="0"/>
            <a:ext cx="10515600" cy="139408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ПРИНЦИПЫ БЕЗОПАСНОГО ПЕРЕМЕЩЕНИЯ</a:t>
            </a:r>
            <a:br>
              <a:rPr lang="ru-RU" sz="2800" b="1" i="1" dirty="0">
                <a:solidFill>
                  <a:srgbClr val="FF3399"/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эффективное движение – основа практики по уходу!!!</a:t>
            </a:r>
            <a:b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99607" y="1176807"/>
            <a:ext cx="5771213" cy="4798489"/>
          </a:xfrm>
        </p:spPr>
        <p:txBody>
          <a:bodyPr>
            <a:normAutofit fontScale="92500"/>
          </a:bodyPr>
          <a:lstStyle/>
          <a:p>
            <a:pPr lvl="0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3. обсуждайте с другими</a:t>
            </a:r>
          </a:p>
          <a:p>
            <a:pPr lvl="0"/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dirty="0"/>
              <a:t>пациент должен быть информирован и участвовать в обсуждении;</a:t>
            </a:r>
            <a:endParaRPr lang="ru-RU" sz="3600" b="1" dirty="0">
              <a:solidFill>
                <a:srgbClr val="FF3399"/>
              </a:solidFill>
            </a:endParaRPr>
          </a:p>
          <a:p>
            <a:pPr lvl="0"/>
            <a:r>
              <a:rPr lang="ru-RU" sz="3600" dirty="0"/>
              <a:t>все должны знать, что они делают;</a:t>
            </a:r>
          </a:p>
          <a:p>
            <a:pPr lvl="0"/>
            <a:r>
              <a:rPr lang="ru-RU" sz="3600" dirty="0"/>
              <a:t>все должны знать кто объясняет и подаёт команды;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r="12307"/>
          <a:stretch/>
        </p:blipFill>
        <p:spPr>
          <a:xfrm>
            <a:off x="6543882" y="1341541"/>
            <a:ext cx="5081665" cy="46863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712751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1957</TotalTime>
  <Words>1552</Words>
  <Application>Microsoft Office PowerPoint</Application>
  <PresentationFormat>Широкоэкранный</PresentationFormat>
  <Paragraphs>223</Paragraphs>
  <Slides>46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Arial</vt:lpstr>
      <vt:lpstr>Arial Unicode MS</vt:lpstr>
      <vt:lpstr>Calibri</vt:lpstr>
      <vt:lpstr>Comic Sans MS</vt:lpstr>
      <vt:lpstr>Corbel</vt:lpstr>
      <vt:lpstr>Wingdings</vt:lpstr>
      <vt:lpstr>Глубина</vt:lpstr>
      <vt:lpstr>Презентация PowerPoint</vt:lpstr>
      <vt:lpstr>ПРИНЦИПЫ  БЕЗОПАСНОГО  ПЕРЕМЕЩЕНИЯ</vt:lpstr>
      <vt:lpstr>ПРИНЦИПЫ БЕЗОПАСНОГО ПЕРЕМЕЩЕНИЯ эффективное движение – основа практики по уходу 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БЕЗОПАСНОГО ПЕРЕМЕЩЕНИЯ эффективное движение – основа практики по уходу!!! </vt:lpstr>
      <vt:lpstr>ПРИНЦИПЫ БЕЗОПАСНОГО ПЕРЕМЕЩЕНИЯ эффективное движение – основа практики по уходу!!!</vt:lpstr>
      <vt:lpstr>ПРИНЦИПЫ БЕЗОПАСНОГО ПЕРЕМЕЩЕНИЯ эффективное движение – основа практики по уходу!!!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БЕЗОПАСНОГО ПЕРЕМЕЩЕНИЯ эффективное движение – основа практики по уходу !!!</vt:lpstr>
      <vt:lpstr>ПРИНЦИПЫ БЕЗОПАСНОГО ПЕРЕМЕЩЕНИЯ эффективное движение – основа практики по уходу !!!</vt:lpstr>
      <vt:lpstr>ПРИНЦИПЫ БЕЗОПАСНОГО ПЕРЕМЕЩЕНИЯ эффективное движение – основа практики по уходу !!!</vt:lpstr>
      <vt:lpstr>ПРИНЦИПЫ БЕЗОПАСНОГО ПЕРЕМЕЩЕНИЯ эффективное движение – основа практики по уходу !!!</vt:lpstr>
      <vt:lpstr>ПРИНЦИПЫ БЕЗОПАСНОГО ПЕРЕМЕЩЕНИЯ эффективное движение – основа практики по уходу !!!</vt:lpstr>
      <vt:lpstr>ПРИНЦИПЫ БЕЗОПАСНОГО ПЕРЕМЕЩЕНИЯ эффективное движение – основа практики по уходу 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БЕЗОПАСНОГО ПЕРЕМЕЩЕНИЯ эффективное движение – основа практики по уходу !!!</vt:lpstr>
      <vt:lpstr>ПРИНЦИПЫ БЕЗОПАСНОГО ПЕРЕМЕЩЕНИЯ эффективное движение – основа практики по уходу !!!</vt:lpstr>
      <vt:lpstr>Презентация PowerPoint</vt:lpstr>
      <vt:lpstr>ПРИНЦИПЫ БЕЗОПАСНОГО ПЕРЕМЕЩЕНИЯ эффективное движение – основа практики по уходу !!!</vt:lpstr>
      <vt:lpstr>ПРИНЦИПЫ БЕЗОПАСНОГО ПЕРЕМЕЩЕНИЯ эффективное движение – основа практики по уходу !!!</vt:lpstr>
      <vt:lpstr>ПРИНЦИПЫ БЕЗОПАСНОГО ПЕРЕМЕЩЕНИЯ  эффективное движение – основа практики по уходу !!!</vt:lpstr>
      <vt:lpstr>ПРИНЦИПЫ БЕЗОПАСНОГО ПЕРЕМЕЩЕНИЯ эффективное движение – основа практики по уходу !!!</vt:lpstr>
      <vt:lpstr>ПРИНЦИПЫ БЕЗОПАСНОГО ПЕРЕМЕЩЕНИЯ эффективное движение – основа практики по уходу !!!</vt:lpstr>
      <vt:lpstr>Презентация PowerPoint</vt:lpstr>
      <vt:lpstr>Презентация PowerPoint</vt:lpstr>
      <vt:lpstr>ПРИНЦИПЫ БЕЗОПАСНОГО ПЕРЕМЕЩЕНИЯ эффективное движение – основа практики по уходу !!!</vt:lpstr>
      <vt:lpstr>Презентация PowerPoint</vt:lpstr>
      <vt:lpstr>Презентация PowerPoint</vt:lpstr>
      <vt:lpstr>С   ЧЕГО   НАЧАТЬ   ?</vt:lpstr>
      <vt:lpstr>Презентация PowerPoint</vt:lpstr>
      <vt:lpstr>УСПЕХОВ   В  БЕЗОПАСНОМ ПЕРЕМЕЩЕНИИ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нет</dc:creator>
  <cp:lastModifiedBy>Анастасия Ефанова</cp:lastModifiedBy>
  <cp:revision>170</cp:revision>
  <dcterms:created xsi:type="dcterms:W3CDTF">2015-12-22T17:22:46Z</dcterms:created>
  <dcterms:modified xsi:type="dcterms:W3CDTF">2024-02-09T10:00:05Z</dcterms:modified>
</cp:coreProperties>
</file>