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3" r:id="rId6"/>
    <p:sldId id="274" r:id="rId7"/>
    <p:sldId id="269" r:id="rId8"/>
    <p:sldId id="278" r:id="rId9"/>
    <p:sldId id="281" r:id="rId10"/>
    <p:sldId id="270" r:id="rId11"/>
    <p:sldId id="272" r:id="rId12"/>
    <p:sldId id="283" r:id="rId13"/>
    <p:sldId id="275" r:id="rId14"/>
    <p:sldId id="271" r:id="rId15"/>
    <p:sldId id="268" r:id="rId16"/>
    <p:sldId id="280" r:id="rId17"/>
    <p:sldId id="276" r:id="rId18"/>
    <p:sldId id="277" r:id="rId19"/>
    <p:sldId id="279" r:id="rId20"/>
    <p:sldId id="284" r:id="rId21"/>
    <p:sldId id="282" r:id="rId22"/>
    <p:sldId id="267" r:id="rId2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AF4CC"/>
    <a:srgbClr val="E5F1BD"/>
    <a:srgbClr val="F2F8E8"/>
    <a:srgbClr val="D5E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4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presProps" Target="presProp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handoutMaster" Target="handoutMasters/handoutMaster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0DE91-D0C9-4E6B-B296-BBE6C4E9A02E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27E36B5-9965-45FA-AF89-94861165F87C}" type="pres">
      <dgm:prSet presAssocID="{1500DE91-D0C9-4E6B-B296-BBE6C4E9A02E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B0BC3339-D448-472B-AB39-C1CF7F70F337}" type="presOf" srcId="{1500DE91-D0C9-4E6B-B296-BBE6C4E9A02E}" destId="{927E36B5-9965-45FA-AF89-94861165F87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00DE91-D0C9-4E6B-B296-BBE6C4E9A02E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27E36B5-9965-45FA-AF89-94861165F87C}" type="pres">
      <dgm:prSet presAssocID="{1500DE91-D0C9-4E6B-B296-BBE6C4E9A02E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C4963A1-06E7-4688-9D76-C60B45376D5A}" type="presOf" srcId="{1500DE91-D0C9-4E6B-B296-BBE6C4E9A02E}" destId="{927E36B5-9965-45FA-AF89-94861165F87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00DE91-D0C9-4E6B-B296-BBE6C4E9A02E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27E36B5-9965-45FA-AF89-94861165F87C}" type="pres">
      <dgm:prSet presAssocID="{1500DE91-D0C9-4E6B-B296-BBE6C4E9A02E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C62F7CF-4614-4822-9D96-1CCCBCF61A6F}" type="presOf" srcId="{1500DE91-D0C9-4E6B-B296-BBE6C4E9A02E}" destId="{927E36B5-9965-45FA-AF89-94861165F87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00DE91-D0C9-4E6B-B296-BBE6C4E9A02E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27E36B5-9965-45FA-AF89-94861165F87C}" type="pres">
      <dgm:prSet presAssocID="{1500DE91-D0C9-4E6B-B296-BBE6C4E9A02E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95FFEA9-2599-4A7B-B563-C3C43A105CA7}" type="presOf" srcId="{1500DE91-D0C9-4E6B-B296-BBE6C4E9A02E}" destId="{927E36B5-9965-45FA-AF89-94861165F87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12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12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12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12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30.01.2024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30.01.2024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09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6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2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3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6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0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0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96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07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66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0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7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22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63CB3-031B-4322-9B39-0C663A84FF6B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E3FE9-B737-4871-8DC6-C686E2D2E7D3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21D3A-2595-4E89-BD59-A51E0B4C4808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 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2D43AE-1D8D-4026-BBC4-3D1AFE2A3809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B95D7-8B2C-4D7A-8452-E64C17750E10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 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C4234C-A75C-425C-984C-313B4C2F5ED2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 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72FF69-75E4-47A6-B407-F71C4142FD3D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909E9-A188-451B-89E1-4745E905AF5A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E9C98-CDFE-4F0E-AC53-E63DA2D354D3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7FBDD-B546-4F89-A271-215CA65CF96F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C673F-0519-45DD-83E6-D26ADD1EEE5C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3D844-B2A7-4A3C-832D-69289F9A2292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79C44-F1CF-441E-99FD-712B496103FA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308E7-F0A1-43DF-B765-09E3BE2C9938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A5B94-615E-4ECF-9834-CCA5B2882595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E9A6A-5FF4-4BC8-BE9D-D0B28E07ED08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82C95-57CB-4637-908D-E009952AF30F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30.01.2024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 /><Relationship Id="rId13" Type="http://schemas.openxmlformats.org/officeDocument/2006/relationships/image" Target="../media/image17.jpeg" /><Relationship Id="rId3" Type="http://schemas.openxmlformats.org/officeDocument/2006/relationships/image" Target="../media/image1.jpeg" /><Relationship Id="rId7" Type="http://schemas.openxmlformats.org/officeDocument/2006/relationships/image" Target="../media/image11.jpeg" /><Relationship Id="rId12" Type="http://schemas.openxmlformats.org/officeDocument/2006/relationships/image" Target="../media/image16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11" Type="http://schemas.openxmlformats.org/officeDocument/2006/relationships/image" Target="../media/image15.png" /><Relationship Id="rId5" Type="http://schemas.openxmlformats.org/officeDocument/2006/relationships/image" Target="../media/image4.png" /><Relationship Id="rId15" Type="http://schemas.openxmlformats.org/officeDocument/2006/relationships/image" Target="../media/image19.png" /><Relationship Id="rId10" Type="http://schemas.openxmlformats.org/officeDocument/2006/relationships/image" Target="../media/image14.jpeg" /><Relationship Id="rId4" Type="http://schemas.openxmlformats.org/officeDocument/2006/relationships/image" Target="../media/image3.png" /><Relationship Id="rId9" Type="http://schemas.openxmlformats.org/officeDocument/2006/relationships/image" Target="../media/image13.jpeg" /><Relationship Id="rId14" Type="http://schemas.openxmlformats.org/officeDocument/2006/relationships/image" Target="../media/image18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13" Type="http://schemas.microsoft.com/office/2007/relationships/diagramDrawing" Target="../diagrams/drawing3.xml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diagramColors" Target="../diagrams/colors3.xml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11" Type="http://schemas.openxmlformats.org/officeDocument/2006/relationships/diagramQuickStyle" Target="../diagrams/quickStyle3.xml" /><Relationship Id="rId5" Type="http://schemas.openxmlformats.org/officeDocument/2006/relationships/image" Target="../media/image3.png" /><Relationship Id="rId10" Type="http://schemas.openxmlformats.org/officeDocument/2006/relationships/diagramLayout" Target="../diagrams/layout3.xml" /><Relationship Id="rId4" Type="http://schemas.openxmlformats.org/officeDocument/2006/relationships/image" Target="../media/image2.png" /><Relationship Id="rId9" Type="http://schemas.openxmlformats.org/officeDocument/2006/relationships/diagramData" Target="../diagrams/data3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13" Type="http://schemas.microsoft.com/office/2007/relationships/diagramDrawing" Target="../diagrams/drawing4.xml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diagramColors" Target="../diagrams/colors4.xml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11" Type="http://schemas.openxmlformats.org/officeDocument/2006/relationships/diagramQuickStyle" Target="../diagrams/quickStyle4.xml" /><Relationship Id="rId5" Type="http://schemas.openxmlformats.org/officeDocument/2006/relationships/image" Target="../media/image3.png" /><Relationship Id="rId10" Type="http://schemas.openxmlformats.org/officeDocument/2006/relationships/diagramLayout" Target="../diagrams/layout4.xml" /><Relationship Id="rId4" Type="http://schemas.openxmlformats.org/officeDocument/2006/relationships/image" Target="../media/image2.png" /><Relationship Id="rId9" Type="http://schemas.openxmlformats.org/officeDocument/2006/relationships/diagramData" Target="../diagrams/data4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Relationship Id="rId9" Type="http://schemas.openxmlformats.org/officeDocument/2006/relationships/image" Target="../media/image20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Relationship Id="rId9" Type="http://schemas.openxmlformats.org/officeDocument/2006/relationships/image" Target="../media/image21.jpe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image" Target="../media/image25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11" Type="http://schemas.openxmlformats.org/officeDocument/2006/relationships/image" Target="../media/image24.jpeg" /><Relationship Id="rId5" Type="http://schemas.openxmlformats.org/officeDocument/2006/relationships/image" Target="../media/image3.png" /><Relationship Id="rId10" Type="http://schemas.openxmlformats.org/officeDocument/2006/relationships/image" Target="../media/image23.jpeg" /><Relationship Id="rId4" Type="http://schemas.openxmlformats.org/officeDocument/2006/relationships/image" Target="../media/image2.png" /><Relationship Id="rId9" Type="http://schemas.openxmlformats.org/officeDocument/2006/relationships/image" Target="../media/image22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7" Type="http://schemas.openxmlformats.org/officeDocument/2006/relationships/image" Target="../media/image7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7.jpe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7" Type="http://schemas.openxmlformats.org/officeDocument/2006/relationships/image" Target="../media/image7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 /><Relationship Id="rId3" Type="http://schemas.openxmlformats.org/officeDocument/2006/relationships/image" Target="../media/image1.jpeg" /><Relationship Id="rId7" Type="http://schemas.openxmlformats.org/officeDocument/2006/relationships/image" Target="../media/image7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7.jpeg" /><Relationship Id="rId5" Type="http://schemas.openxmlformats.org/officeDocument/2006/relationships/image" Target="../media/image5.png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13" Type="http://schemas.microsoft.com/office/2007/relationships/diagramDrawing" Target="../diagrams/drawing1.xml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diagramColors" Target="../diagrams/colors1.xm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11" Type="http://schemas.openxmlformats.org/officeDocument/2006/relationships/diagramQuickStyle" Target="../diagrams/quickStyle1.xml" /><Relationship Id="rId5" Type="http://schemas.openxmlformats.org/officeDocument/2006/relationships/image" Target="../media/image3.png" /><Relationship Id="rId10" Type="http://schemas.openxmlformats.org/officeDocument/2006/relationships/diagramLayout" Target="../diagrams/layout1.xml" /><Relationship Id="rId4" Type="http://schemas.openxmlformats.org/officeDocument/2006/relationships/image" Target="../media/image2.png" /><Relationship Id="rId9" Type="http://schemas.openxmlformats.org/officeDocument/2006/relationships/diagramData" Target="../diagrams/data1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13" Type="http://schemas.microsoft.com/office/2007/relationships/diagramDrawing" Target="../diagrams/drawing2.xml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diagramColors" Target="../diagrams/colors2.xm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.png" /><Relationship Id="rId11" Type="http://schemas.openxmlformats.org/officeDocument/2006/relationships/diagramQuickStyle" Target="../diagrams/quickStyle2.xml" /><Relationship Id="rId5" Type="http://schemas.openxmlformats.org/officeDocument/2006/relationships/image" Target="../media/image3.png" /><Relationship Id="rId10" Type="http://schemas.openxmlformats.org/officeDocument/2006/relationships/diagramLayout" Target="../diagrams/layout2.xml" /><Relationship Id="rId4" Type="http://schemas.openxmlformats.org/officeDocument/2006/relationships/image" Target="../media/image2.png" /><Relationship Id="rId9" Type="http://schemas.openxmlformats.org/officeDocument/2006/relationships/diagramData" Target="../diagrams/data2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3" Type="http://schemas.openxmlformats.org/officeDocument/2006/relationships/image" Target="../media/image1.jpeg" /><Relationship Id="rId7" Type="http://schemas.openxmlformats.org/officeDocument/2006/relationships/image" Target="../media/image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445" y="571500"/>
            <a:ext cx="8825658" cy="332958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/>
              <a:t>Профилактика падения пациентов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154" y="4948830"/>
            <a:ext cx="6526006" cy="86142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sz="2800" b="1" dirty="0"/>
              <a:t>Учебный центр святителя Алексия</a:t>
            </a:r>
          </a:p>
          <a:p>
            <a:pPr rtl="0"/>
            <a:r>
              <a:rPr lang="ru-RU" dirty="0"/>
              <a:t>Преподаватель Кравченко Татьяна Евгеньевна</a:t>
            </a:r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841" y="1227532"/>
            <a:ext cx="3154159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Безопасная окружающая </a:t>
            </a:r>
            <a:br>
              <a:rPr lang="ru-RU" sz="3200" b="1" dirty="0"/>
            </a:br>
            <a:r>
              <a:rPr lang="ru-RU" sz="3200" b="1" dirty="0"/>
              <a:t>среда</a:t>
            </a:r>
          </a:p>
        </p:txBody>
      </p:sp>
      <p:pic>
        <p:nvPicPr>
          <p:cNvPr id="12" name="Рисунок 11" descr="https://ds03.infourok.ru/uploads/ex/0791/0003ff30-c9f53bbc/img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0" t="57463" r="3169" b="9733"/>
          <a:stretch/>
        </p:blipFill>
        <p:spPr bwMode="auto">
          <a:xfrm rot="20322892">
            <a:off x="468042" y="695851"/>
            <a:ext cx="2915920" cy="2098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ortoeuromag.ru/wp-content/uploads/2019/07/TECNICA-3M_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575">
            <a:off x="8108827" y="4965181"/>
            <a:ext cx="1935640" cy="162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www.aafp.org/afp/2011/0815/hi-res/afp20110815p405-f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55">
            <a:off x="472556" y="4061642"/>
            <a:ext cx="1792605" cy="238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vlg-media.ru/wp-content/uploads/2018/05/71dd18332cee2070099e1effcc4be50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72" y="450767"/>
            <a:ext cx="3048000" cy="227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2.wp.com/www.cymper.com/blog/wp-content/uploads/2016/06/plato-de-ducha-de-obra-con-drenaje-puntual.png?resize=757%2C532&amp;ssl=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569">
            <a:off x="9122182" y="3125443"/>
            <a:ext cx="2519837" cy="17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17" descr="Кнопка вызова RU-7 (черный)"/>
          <p:cNvPicPr>
            <a:picLocks noGrp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90" y="3307122"/>
            <a:ext cx="1864207" cy="17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mblx.ru/wp-content/uploads/2018/04/Funktsionalnaya-meditsinskaya-krovat-dlya-lezhachih-bolny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631">
            <a:off x="5190305" y="3288029"/>
            <a:ext cx="2760345" cy="2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асадка на унитаз с поручнями 10528А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8117" b="11508"/>
          <a:stretch/>
        </p:blipFill>
        <p:spPr bwMode="auto">
          <a:xfrm rot="20965788">
            <a:off x="3645183" y="676560"/>
            <a:ext cx="1879341" cy="220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komupodarki.ru/pictures/product/middle/187504_middle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8" t="7797" r="28886" b="4175"/>
          <a:stretch/>
        </p:blipFill>
        <p:spPr bwMode="auto">
          <a:xfrm>
            <a:off x="3366267" y="3308557"/>
            <a:ext cx="1554066" cy="34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35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912" y="1264557"/>
            <a:ext cx="3753599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600" b="1" dirty="0"/>
              <a:t>Факторы </a:t>
            </a:r>
            <a:br>
              <a:rPr lang="ru-RU" sz="3600" b="1" dirty="0"/>
            </a:br>
            <a:r>
              <a:rPr lang="ru-RU" sz="3600" b="1" dirty="0"/>
              <a:t>риска </a:t>
            </a:r>
            <a:br>
              <a:rPr lang="ru-RU" sz="3600" b="1" dirty="0"/>
            </a:br>
            <a:r>
              <a:rPr lang="ru-RU" sz="3600" b="1" dirty="0"/>
              <a:t>падения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281" y="3118553"/>
            <a:ext cx="3080860" cy="3493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3928" y="321469"/>
            <a:ext cx="781757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Arial Narrow" panose="020B0606020202030204" pitchFamily="34" charset="0"/>
              </a:rPr>
              <a:t>1.медицинские состояния: </a:t>
            </a:r>
            <a:r>
              <a:rPr lang="ru-RU" sz="2800" dirty="0">
                <a:solidFill>
                  <a:srgbClr val="FFC000"/>
                </a:solidFill>
                <a:latin typeface="Arial Narrow" panose="020B0606020202030204" pitchFamily="34" charset="0"/>
              </a:rPr>
              <a:t>неврологические, сердечные или другие ограничивающие функции состояния;</a:t>
            </a:r>
          </a:p>
          <a:p>
            <a:endParaRPr lang="ru-RU" sz="28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r>
              <a:rPr lang="ru-RU" sz="28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dirty="0">
                <a:solidFill>
                  <a:srgbClr val="FFC000"/>
                </a:solidFill>
                <a:latin typeface="Arial Narrow" panose="020B0606020202030204" pitchFamily="34" charset="0"/>
              </a:rPr>
              <a:t>2.использование лекарств, увеличивающих риск падения: </a:t>
            </a:r>
            <a:r>
              <a:rPr lang="ru-RU" sz="2800" dirty="0">
                <a:solidFill>
                  <a:srgbClr val="FFC000"/>
                </a:solidFill>
                <a:latin typeface="Arial Narrow" panose="020B0606020202030204" pitchFamily="34" charset="0"/>
              </a:rPr>
              <a:t>психотропные, гипотензивные и прочие </a:t>
            </a:r>
          </a:p>
          <a:p>
            <a:endParaRPr lang="ru-RU" sz="28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solidFill>
                  <a:srgbClr val="FFC000"/>
                </a:solidFill>
                <a:latin typeface="Arial Narrow" panose="020B0606020202030204" pitchFamily="34" charset="0"/>
              </a:rPr>
              <a:t>3.низкий уровень подвижности, когнитивных способностей и зрения:</a:t>
            </a:r>
          </a:p>
          <a:p>
            <a:r>
              <a:rPr lang="ru-RU" sz="2800" dirty="0">
                <a:solidFill>
                  <a:srgbClr val="FFC000"/>
                </a:solidFill>
                <a:latin typeface="Arial Narrow" panose="020B0606020202030204" pitchFamily="34" charset="0"/>
              </a:rPr>
              <a:t>отсутствие физической активности и потеря равновесия, особенно среди пожилых людей</a:t>
            </a:r>
            <a:endParaRPr lang="ru-RU" sz="28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endParaRPr lang="ru-RU" b="1" dirty="0">
              <a:solidFill>
                <a:srgbClr val="FFC000"/>
              </a:solidFill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51329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45" y="2577387"/>
            <a:ext cx="3785895" cy="3636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14" name="Схема 13" descr="Круговая диаграмма">
            <a:extLst>
              <a:ext uri="{FF2B5EF4-FFF2-40B4-BE49-F238E27FC236}">
                <a16:creationId xmlns:a16="http://schemas.microsoft.com/office/drawing/2014/main" id="{BB7631D3-885A-4D6E-809B-E28CCF5B9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037711"/>
              </p:ext>
            </p:extLst>
          </p:nvPr>
        </p:nvGraphicFramePr>
        <p:xfrm>
          <a:off x="7789154" y="3249458"/>
          <a:ext cx="3754987" cy="33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20115" y="975529"/>
            <a:ext cx="7628865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установка сигнализации около кровати  и  </a:t>
            </a:r>
            <a:r>
              <a:rPr lang="ru-RU" sz="25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еѐ</a:t>
            </a: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 тестирование (1 раз в 6 мес. – сестра-хозяйка);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ограничение степени открывания окон;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наличие системы вызова медицинского</a:t>
            </a: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персонала;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использование низких кроватей для пациентов с риском</a:t>
            </a: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падения, а также использование ограничителей на кровати;</a:t>
            </a:r>
          </a:p>
          <a:p>
            <a:pPr>
              <a:lnSpc>
                <a:spcPts val="2600"/>
              </a:lnSpc>
            </a:pPr>
            <a:endParaRPr lang="ru-RU" sz="2500" b="0" i="0" dirty="0"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использование эргономичной мебели и правильная организация пространства вокруг пациента;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назначение надлежащих вспомогательных устройств для передвижения;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073" y="614165"/>
            <a:ext cx="3993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Мероприятия, снижающие риск падений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55089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02" y="2892347"/>
            <a:ext cx="3785895" cy="3636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14" name="Схема 13" descr="Круговая диаграмма">
            <a:extLst>
              <a:ext uri="{FF2B5EF4-FFF2-40B4-BE49-F238E27FC236}">
                <a16:creationId xmlns:a16="http://schemas.microsoft.com/office/drawing/2014/main" id="{BB7631D3-885A-4D6E-809B-E28CCF5B9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037711"/>
              </p:ext>
            </p:extLst>
          </p:nvPr>
        </p:nvGraphicFramePr>
        <p:xfrm>
          <a:off x="7789154" y="3249458"/>
          <a:ext cx="3754987" cy="33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20115" y="1335722"/>
            <a:ext cx="7628865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оборудование ванных комнат и туалетов специальными поручнями и другими приспособлениями;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наличие удобного освещения;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использование защитных заслонов/ограждений/ средств фиксации пациента;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•  расположение пациентов со значительным риском ближе к посту медицинских сестер;</a:t>
            </a:r>
          </a:p>
          <a:p>
            <a:pPr>
              <a:lnSpc>
                <a:spcPts val="2600"/>
              </a:lnSpc>
            </a:pPr>
            <a:endParaRPr lang="ru-RU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FFC000"/>
                </a:solidFill>
                <a:latin typeface="Arial Narrow" panose="020B0606020202030204" pitchFamily="34" charset="0"/>
              </a:rPr>
              <a:t>обучение пациентов и родственников безопасным техникам перемещения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073" y="614165"/>
            <a:ext cx="3993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Мероприятия, снижающие риск падений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637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480" y="1256824"/>
            <a:ext cx="4033520" cy="27726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3200" b="1" dirty="0"/>
              <a:t>Информирование людей </a:t>
            </a:r>
            <a:br>
              <a:rPr lang="ru-RU" sz="3200" b="1" dirty="0"/>
            </a:br>
            <a:r>
              <a:rPr lang="ru-RU" sz="3200" b="1" dirty="0"/>
              <a:t>о программе снижения риска падений</a:t>
            </a:r>
            <a:endParaRPr lang="ru-RU" sz="3200" dirty="0"/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292" y="4029444"/>
            <a:ext cx="2611120" cy="2507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3074" name="Picture 2" descr="https://www.okb2-tmn.ru/upload/2020/07/padeniya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8534" r="1661" b="1387"/>
          <a:stretch/>
        </p:blipFill>
        <p:spPr bwMode="auto">
          <a:xfrm>
            <a:off x="245438" y="345439"/>
            <a:ext cx="7913042" cy="6311203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5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41" y="1118660"/>
            <a:ext cx="3753599" cy="26710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Информировать людей о программе снижения риска падений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171" y="3901440"/>
            <a:ext cx="2824441" cy="2712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050" name="Picture 2" descr="https://media.istockphoto.com/vectors/patient-care-icon-set-vector-id1225978404?k=20&amp;amp;m=1225978404&amp;amp;s=612x612&amp;amp;w=0&amp;amp;h=P40QpWKb1Tg5cjb9inwP73DIgF-v-19x0SpMuAd1PoY=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" b="4620"/>
          <a:stretch/>
        </p:blipFill>
        <p:spPr bwMode="auto">
          <a:xfrm>
            <a:off x="401080" y="1236920"/>
            <a:ext cx="6980226" cy="4572001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1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401" y="1203959"/>
            <a:ext cx="3753599" cy="26710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Цветовая индикация рисков падения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638" y="3325777"/>
            <a:ext cx="2724348" cy="27702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100" name="Picture 4" descr="https://www.belpressa.ru/media/filer_public_thumbnails/filer_public/1f/54/1f543404-a0ff-49ec-8114-de16a7ed40de/preduprezhdaiushchaia-nakleika-na-istorii-bolezni.jpg__650x486_q75_subsampling-2_upsc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8" y="404662"/>
            <a:ext cx="4859526" cy="364464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thejusticelawyer.com/wp-content/uploads/2019/05/Medical_Alert_Awareness_Month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1516">
            <a:off x="5800777" y="1112168"/>
            <a:ext cx="3167056" cy="211980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</p:pic>
      <p:pic>
        <p:nvPicPr>
          <p:cNvPr id="17" name="Рисунок 16" descr="https://teenage.by/uploads/znak_skolzko-20190131073411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r="13650"/>
          <a:stretch/>
        </p:blipFill>
        <p:spPr bwMode="auto">
          <a:xfrm>
            <a:off x="370488" y="4495800"/>
            <a:ext cx="2651573" cy="2095731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 rot="2456155">
            <a:off x="5503478" y="2192975"/>
            <a:ext cx="3784652" cy="1489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8027044">
            <a:off x="5249169" y="2189273"/>
            <a:ext cx="4255231" cy="1563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2898" y="4495800"/>
            <a:ext cx="2806765" cy="210507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5333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401" y="1203959"/>
            <a:ext cx="3753599" cy="26710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В случае</a:t>
            </a:r>
            <a:br>
              <a:rPr lang="ru-RU" sz="3200" b="1" dirty="0"/>
            </a:br>
            <a:r>
              <a:rPr lang="ru-RU" sz="3200" b="1" dirty="0"/>
              <a:t>падения </a:t>
            </a:r>
            <a:br>
              <a:rPr lang="ru-RU" sz="3200" b="1" dirty="0"/>
            </a:br>
            <a:r>
              <a:rPr lang="ru-RU" sz="3200" b="1" dirty="0"/>
              <a:t>пациента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071" y="292465"/>
            <a:ext cx="814145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 Осмотреть пациента.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При наличии боли, внешних изменений на коже и мягких тканях, удобно устроить пациента на полу (подушка и одеяло), отодвинуть стулья, тумбочки, чтобы не было попыток вставания.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Успокоить пациента, сообщить о своих дальнейших действиях.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Позвать сестру/врача для осмотра пациента.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Организовать поднятие пациента с учётом рекомендаций.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Предоставить информацию среднему медперсоналу о произошедшем падении.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6478" t="24831" r="-421" b="26376"/>
          <a:stretch/>
        </p:blipFill>
        <p:spPr>
          <a:xfrm>
            <a:off x="8871978" y="3574229"/>
            <a:ext cx="2886444" cy="27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03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480" y="1347943"/>
            <a:ext cx="2123440" cy="516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5226" y="256653"/>
            <a:ext cx="9172934" cy="636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2400" b="1" dirty="0">
                <a:solidFill>
                  <a:srgbClr val="FFC000"/>
                </a:solidFill>
              </a:rPr>
              <a:t>ДЛЯ  ПРОФИЛАКТИКИ  </a:t>
            </a:r>
            <a:r>
              <a:rPr lang="ru-RU" sz="2400" b="1">
                <a:solidFill>
                  <a:srgbClr val="FFC000"/>
                </a:solidFill>
              </a:rPr>
              <a:t>ПАДЕНИЙ   </a:t>
            </a:r>
          </a:p>
          <a:p>
            <a:pPr algn="ctr">
              <a:lnSpc>
                <a:spcPts val="3300"/>
              </a:lnSpc>
            </a:pPr>
            <a:r>
              <a:rPr lang="ru-RU" sz="2400" b="1">
                <a:solidFill>
                  <a:srgbClr val="FFC000"/>
                </a:solidFill>
              </a:rPr>
              <a:t>УХАЖИВАЮЩИЙ </a:t>
            </a:r>
            <a:r>
              <a:rPr lang="ru-RU" sz="2400" b="1" dirty="0">
                <a:solidFill>
                  <a:srgbClr val="FFC000"/>
                </a:solidFill>
              </a:rPr>
              <a:t>ПЕРСОНАЛ ДОЛЖЕН:</a:t>
            </a:r>
          </a:p>
          <a:p>
            <a:pPr>
              <a:lnSpc>
                <a:spcPts val="3300"/>
              </a:lnSpc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анализировать случаи падения 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проводить оценку риска падений по шкале Морсе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создавать безопасную окружающую среду 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снижать факторы риска падений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документировать процесс выполнения мероприятий по снижению рисков падения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>
              <a:lnSpc>
                <a:spcPts val="3000"/>
              </a:lnSpc>
            </a:pPr>
            <a:r>
              <a:rPr lang="ru-RU" sz="2400" dirty="0"/>
              <a:t> 6. информировать пациентов, родственников, коллег в отношении факторов риска падений</a:t>
            </a:r>
          </a:p>
        </p:txBody>
      </p:sp>
    </p:spTree>
    <p:extLst>
      <p:ext uri="{BB962C8B-B14F-4D97-AF65-F5344CB8AC3E}">
        <p14:creationId xmlns:p14="http://schemas.microsoft.com/office/powerpoint/2010/main" val="226233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13" name="Подзаголовок 12">
            <a:extLst>
              <a:ext uri="{FF2B5EF4-FFF2-40B4-BE49-F238E27FC236}">
                <a16:creationId xmlns:a16="http://schemas.microsoft.com/office/drawing/2014/main" id="{336E726C-3DE4-41AA-88A0-C92B0C34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57" name="Прямоугольник 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69" y="1454394"/>
            <a:ext cx="4944977" cy="4316486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>
              <a:lnSpc>
                <a:spcPts val="4600"/>
              </a:lnSpc>
            </a:pPr>
            <a:r>
              <a:rPr lang="ru-RU" sz="4000" b="1" dirty="0"/>
              <a:t>Падение – </a:t>
            </a:r>
            <a:r>
              <a:rPr lang="ru-RU" sz="3200" dirty="0"/>
              <a:t>это</a:t>
            </a:r>
            <a:br>
              <a:rPr lang="ru-RU" sz="4000" b="1" dirty="0"/>
            </a:br>
            <a:r>
              <a:rPr lang="ru-RU" sz="3200" dirty="0"/>
              <a:t>событие, в результате которого человек непреднамеренно лежит на полу, земле или каком-либо другом низком уровне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440" y="1454394"/>
            <a:ext cx="4592320" cy="44106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40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60" y="1300480"/>
            <a:ext cx="4680956" cy="449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08332" y="1130900"/>
            <a:ext cx="5232400" cy="466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3600" b="1" dirty="0"/>
              <a:t>В мире </a:t>
            </a:r>
          </a:p>
          <a:p>
            <a:pPr>
              <a:lnSpc>
                <a:spcPts val="4500"/>
              </a:lnSpc>
            </a:pPr>
            <a:r>
              <a:rPr lang="ru-RU" sz="3600" b="1" dirty="0"/>
              <a:t>регистрируются </a:t>
            </a:r>
          </a:p>
          <a:p>
            <a:pPr>
              <a:lnSpc>
                <a:spcPts val="4500"/>
              </a:lnSpc>
            </a:pPr>
            <a:r>
              <a:rPr lang="ru-RU" sz="3600" b="1" dirty="0"/>
              <a:t>более 35 млн   </a:t>
            </a:r>
          </a:p>
          <a:p>
            <a:pPr>
              <a:lnSpc>
                <a:spcPts val="4500"/>
              </a:lnSpc>
            </a:pPr>
            <a:r>
              <a:rPr lang="ru-RU" sz="3600" b="1" dirty="0"/>
              <a:t>не смертельных падений,  </a:t>
            </a:r>
          </a:p>
          <a:p>
            <a:pPr>
              <a:lnSpc>
                <a:spcPts val="4500"/>
              </a:lnSpc>
            </a:pPr>
            <a:r>
              <a:rPr lang="ru-RU" sz="3600" b="1" dirty="0"/>
              <a:t>требующих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55077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981" y="1227532"/>
            <a:ext cx="3753599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Профилактика падений – это снижение </a:t>
            </a:r>
            <a:br>
              <a:rPr lang="ru-RU" sz="3200" b="1" dirty="0"/>
            </a:br>
            <a:r>
              <a:rPr lang="ru-RU" sz="3200" b="1" dirty="0"/>
              <a:t>риска </a:t>
            </a:r>
            <a:br>
              <a:rPr lang="ru-RU" sz="3200" b="1" dirty="0"/>
            </a:br>
            <a:r>
              <a:rPr lang="ru-RU" sz="3200" b="1" dirty="0"/>
              <a:t>падений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664" y="3943267"/>
            <a:ext cx="2885440" cy="277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360" y="397983"/>
            <a:ext cx="798576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2400" b="1" dirty="0">
                <a:solidFill>
                  <a:srgbClr val="FFC000"/>
                </a:solidFill>
              </a:rPr>
              <a:t>ДЛЯ  ПРОФИЛАКТИКИ  ПАДЕНИЙ   НЕОБХОДИМО:</a:t>
            </a:r>
          </a:p>
          <a:p>
            <a:pPr>
              <a:lnSpc>
                <a:spcPts val="3300"/>
              </a:lnSpc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анализировать случаи падения (журнал регистрации падений)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проводить оценку риска падений по шкале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создавать безопасную окружающую среду 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снижать факторы риска падений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 marL="342900" indent="-342900">
              <a:lnSpc>
                <a:spcPts val="3000"/>
              </a:lnSpc>
              <a:buAutoNum type="arabicPeriod"/>
            </a:pPr>
            <a:r>
              <a:rPr lang="ru-RU" sz="2400" dirty="0"/>
              <a:t>проводить </a:t>
            </a:r>
            <a:r>
              <a:rPr lang="ru-RU" sz="2400" dirty="0" err="1"/>
              <a:t>инженерно</a:t>
            </a:r>
            <a:r>
              <a:rPr lang="ru-RU" sz="2400" dirty="0"/>
              <a:t> - технические работы по устранению потенциальных опасностей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ru-RU" sz="2400" dirty="0"/>
          </a:p>
          <a:p>
            <a:pPr>
              <a:lnSpc>
                <a:spcPts val="3000"/>
              </a:lnSpc>
            </a:pPr>
            <a:r>
              <a:rPr lang="ru-RU" sz="2400" dirty="0"/>
              <a:t> 6. информировать людей в отношении факторов</a:t>
            </a:r>
          </a:p>
          <a:p>
            <a:pPr>
              <a:lnSpc>
                <a:spcPts val="3000"/>
              </a:lnSpc>
            </a:pPr>
            <a:r>
              <a:rPr lang="ru-RU" sz="2400" dirty="0"/>
              <a:t>     риска</a:t>
            </a:r>
          </a:p>
        </p:txBody>
      </p:sp>
    </p:spTree>
    <p:extLst>
      <p:ext uri="{BB962C8B-B14F-4D97-AF65-F5344CB8AC3E}">
        <p14:creationId xmlns:p14="http://schemas.microsoft.com/office/powerpoint/2010/main" val="273779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924" y="1352293"/>
            <a:ext cx="3753599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Журнал </a:t>
            </a:r>
            <a:br>
              <a:rPr lang="ru-RU" sz="3200" b="1" dirty="0"/>
            </a:br>
            <a:r>
              <a:rPr lang="ru-RU" sz="3200" b="1" dirty="0"/>
              <a:t>регистрации </a:t>
            </a:r>
            <a:br>
              <a:rPr lang="ru-RU" sz="3200" b="1" dirty="0"/>
            </a:br>
            <a:r>
              <a:rPr lang="ru-RU" sz="3200" b="1" dirty="0"/>
              <a:t>падений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152" y="3614141"/>
            <a:ext cx="3139440" cy="30152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451658"/>
              </p:ext>
            </p:extLst>
          </p:nvPr>
        </p:nvGraphicFramePr>
        <p:xfrm>
          <a:off x="410487" y="612140"/>
          <a:ext cx="8128000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7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ФИО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пациента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обстоятельства падения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подпись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м/с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Киселёв И.П.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Резко</a:t>
                      </a:r>
                      <a:r>
                        <a:rPr lang="ru-RU" baseline="0" dirty="0"/>
                        <a:t> в</a:t>
                      </a:r>
                      <a:r>
                        <a:rPr lang="ru-RU" dirty="0"/>
                        <a:t>стал сразу после сна, неудобно одел обувь и не включил индивидуальное освещение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Петрова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31497" r="3976"/>
          <a:stretch/>
        </p:blipFill>
        <p:spPr>
          <a:xfrm>
            <a:off x="2879961" y="3427870"/>
            <a:ext cx="2875280" cy="32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8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418" y="1355902"/>
            <a:ext cx="3752513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Пациенты с высоким риском падения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042" y="198106"/>
            <a:ext cx="7873376" cy="656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3" b="1" dirty="0">
              <a:solidFill>
                <a:srgbClr val="FFC000"/>
              </a:solidFill>
            </a:endParaRPr>
          </a:p>
          <a:p>
            <a:pPr algn="ctr"/>
            <a:r>
              <a:rPr lang="ru-RU" sz="3200" b="1" dirty="0">
                <a:solidFill>
                  <a:srgbClr val="FFC000"/>
                </a:solidFill>
              </a:rPr>
              <a:t>ПОСТУПАЮЩИЕ  ПАЦИЕНТЫ :</a:t>
            </a:r>
          </a:p>
          <a:p>
            <a:endParaRPr lang="ru-RU" sz="2800" dirty="0"/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Имеющие факты падения в недалёком прошлом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Импульсивные и беспокойные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Поступающие в бессознательном состоянии и под действие анестетиков, алкоголя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Передвигающиеся при помощи специальных технических приспособлений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Передвигающиеся при помощи других людей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Испытывающие головокружения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Со сниженной мышечной координацией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ru-RU" sz="2400" dirty="0">
                <a:solidFill>
                  <a:srgbClr val="FFC000"/>
                </a:solidFill>
              </a:rPr>
              <a:t>С нестандартной походкой</a:t>
            </a:r>
          </a:p>
          <a:p>
            <a:pPr marL="342900" indent="-342900" algn="ctr">
              <a:buAutoNum type="arabicPeriod"/>
            </a:pPr>
            <a:endParaRPr lang="ru-RU" dirty="0"/>
          </a:p>
          <a:p>
            <a:pPr algn="ctr"/>
            <a:r>
              <a:rPr lang="ru-RU" sz="2000" b="1" dirty="0">
                <a:solidFill>
                  <a:srgbClr val="FFFF66"/>
                </a:solidFill>
              </a:rPr>
              <a:t>ТАКИХ ПАЦИЕНТОВ ЕЩЁ ДО ПОДРОБНОЙ ОЦЕНКИ РИСКА </a:t>
            </a:r>
          </a:p>
          <a:p>
            <a:pPr algn="ctr"/>
            <a:r>
              <a:rPr lang="ru-RU" sz="2400" b="1" dirty="0">
                <a:solidFill>
                  <a:srgbClr val="FFFF66"/>
                </a:solidFill>
              </a:rPr>
              <a:t>НЕЛЬЗЯ !!! ОСТАВЛЯТЬ БЕЗ ПРИСМОТРА</a:t>
            </a:r>
          </a:p>
        </p:txBody>
      </p:sp>
      <p:pic>
        <p:nvPicPr>
          <p:cNvPr id="19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12" y="3086100"/>
            <a:ext cx="2866048" cy="3314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9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2746" y="1386884"/>
            <a:ext cx="2257699" cy="15054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600" b="1" dirty="0"/>
              <a:t>Оценка </a:t>
            </a:r>
            <a:br>
              <a:rPr lang="ru-RU" sz="3600" b="1" dirty="0"/>
            </a:br>
            <a:r>
              <a:rPr lang="ru-RU" sz="3600" b="1" dirty="0"/>
              <a:t>риска </a:t>
            </a:r>
            <a:br>
              <a:rPr lang="ru-RU" sz="3600" b="1" dirty="0"/>
            </a:br>
            <a:r>
              <a:rPr lang="ru-RU" sz="3600" b="1" dirty="0"/>
              <a:t>падения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946253" y="3222541"/>
            <a:ext cx="1668918" cy="3254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14" name="Схема 13" descr="Круговая диаграмма">
            <a:extLst>
              <a:ext uri="{FF2B5EF4-FFF2-40B4-BE49-F238E27FC236}">
                <a16:creationId xmlns:a16="http://schemas.microsoft.com/office/drawing/2014/main" id="{BB7631D3-885A-4D6E-809B-E28CCF5B9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317026"/>
              </p:ext>
            </p:extLst>
          </p:nvPr>
        </p:nvGraphicFramePr>
        <p:xfrm>
          <a:off x="9765127" y="3922265"/>
          <a:ext cx="1932935" cy="246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2382"/>
              </p:ext>
            </p:extLst>
          </p:nvPr>
        </p:nvGraphicFramePr>
        <p:xfrm>
          <a:off x="226195" y="240945"/>
          <a:ext cx="9291660" cy="6495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09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категории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варианты ответов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баллы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85">
                <a:tc rowSpan="2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1. Падения в анамнезе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685">
                <a:tc rowSpan="2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2. Сопутствующие </a:t>
                      </a:r>
                    </a:p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заболевания (1 и более)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 rowSpan="3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3. Наличие вспомогательных средств для перемещения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постельный режим / помощь медсестры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костыли/палки/ходунки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придерживается</a:t>
                      </a:r>
                      <a:r>
                        <a:rPr lang="ru-RU" baseline="0" dirty="0">
                          <a:latin typeface="Arial Narrow" panose="020B0606020202030204" pitchFamily="34" charset="0"/>
                        </a:rPr>
                        <a:t> при перемещении за мебель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4. Проведение в/в терапии (наличие в\в катетера)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 rowSpan="5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5.Функция ходьбы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dirty="0">
                          <a:latin typeface="Arial Narrow" panose="020B0606020202030204" pitchFamily="34" charset="0"/>
                        </a:rPr>
                        <a:t>норма/постельный режим / обездвижен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слабая</a:t>
                      </a:r>
                    </a:p>
                  </a:txBody>
                  <a:tcPr anchor="ctr">
                    <a:solidFill>
                      <a:srgbClr val="EAF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rgbClr val="F2F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4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нарушена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6.Оценка пациентом собственных возможностей</a:t>
                      </a:r>
                      <a:r>
                        <a:rPr lang="ru-RU" baseline="0" dirty="0">
                          <a:latin typeface="Arial Narrow" panose="020B0606020202030204" pitchFamily="34" charset="0"/>
                        </a:rPr>
                        <a:t> и ограничений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знает свои ограничения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переоценивает свои возможности или забывает о своих ограничениях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3920951">
            <a:off x="9798576" y="5083249"/>
            <a:ext cx="1579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/>
                </a:solidFill>
              </a:rPr>
              <a:t>ШКАЛА МОРСЕ</a:t>
            </a:r>
          </a:p>
        </p:txBody>
      </p:sp>
    </p:spTree>
    <p:extLst>
      <p:ext uri="{BB962C8B-B14F-4D97-AF65-F5344CB8AC3E}">
        <p14:creationId xmlns:p14="http://schemas.microsoft.com/office/powerpoint/2010/main" val="20436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2746" y="1474001"/>
            <a:ext cx="2068156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Оценка </a:t>
            </a:r>
            <a:br>
              <a:rPr lang="ru-RU" sz="3200" b="1" dirty="0"/>
            </a:br>
            <a:r>
              <a:rPr lang="ru-RU" sz="3200" b="1" dirty="0"/>
              <a:t>риска </a:t>
            </a:r>
            <a:br>
              <a:rPr lang="ru-RU" sz="3200" b="1" dirty="0"/>
            </a:br>
            <a:r>
              <a:rPr lang="ru-RU" sz="3200" b="1" dirty="0"/>
              <a:t>падения</a:t>
            </a:r>
          </a:p>
        </p:txBody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997" y="3451147"/>
            <a:ext cx="2070317" cy="27420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graphicFrame>
        <p:nvGraphicFramePr>
          <p:cNvPr id="14" name="Схема 13" descr="Круговая диаграмма">
            <a:extLst>
              <a:ext uri="{FF2B5EF4-FFF2-40B4-BE49-F238E27FC236}">
                <a16:creationId xmlns:a16="http://schemas.microsoft.com/office/drawing/2014/main" id="{BB7631D3-885A-4D6E-809B-E28CCF5B9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634773"/>
              </p:ext>
            </p:extLst>
          </p:nvPr>
        </p:nvGraphicFramePr>
        <p:xfrm>
          <a:off x="7780694" y="2528098"/>
          <a:ext cx="3754987" cy="33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187107"/>
              </p:ext>
            </p:extLst>
          </p:nvPr>
        </p:nvGraphicFramePr>
        <p:xfrm>
          <a:off x="609600" y="1250481"/>
          <a:ext cx="8127999" cy="4986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4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08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баллы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оценка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действия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1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низкий уровень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тщательный основной медицинский уход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43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25-50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средний уровень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внедрение </a:t>
                      </a:r>
                    </a:p>
                    <a:p>
                      <a:pPr algn="ctr"/>
                      <a:r>
                        <a:rPr lang="ru-RU" dirty="0"/>
                        <a:t>стандартизированных вмешательств</a:t>
                      </a:r>
                    </a:p>
                    <a:p>
                      <a:pPr algn="ctr"/>
                      <a:r>
                        <a:rPr lang="ru-RU" dirty="0"/>
                        <a:t> для профилактики падений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802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51 и более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высокий уровень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внедрение</a:t>
                      </a:r>
                      <a:r>
                        <a:rPr lang="ru-RU" baseline="0" dirty="0"/>
                        <a:t> </a:t>
                      </a:r>
                    </a:p>
                    <a:p>
                      <a:pPr algn="ctr"/>
                      <a:r>
                        <a:rPr lang="ru-RU" baseline="0" dirty="0"/>
                        <a:t>специфических </a:t>
                      </a:r>
                    </a:p>
                    <a:p>
                      <a:pPr algn="ctr"/>
                      <a:r>
                        <a:rPr lang="ru-RU" baseline="0" dirty="0"/>
                        <a:t>вмешательств для профилактики падений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Объект 7" descr="абстрактное изображение">
            <a:extLst>
              <a:ext uri="{FF2B5EF4-FFF2-40B4-BE49-F238E27FC236}">
                <a16:creationId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585" y="3451147"/>
            <a:ext cx="2070317" cy="27420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98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299" y="1282697"/>
            <a:ext cx="3752513" cy="14421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ru-RU" sz="3200" b="1" dirty="0"/>
              <a:t>Оценка </a:t>
            </a:r>
            <a:br>
              <a:rPr lang="ru-RU" sz="3200" b="1" dirty="0"/>
            </a:br>
            <a:r>
              <a:rPr lang="ru-RU" sz="3200" b="1" dirty="0"/>
              <a:t>наличия головокружения</a:t>
            </a:r>
          </a:p>
        </p:txBody>
      </p:sp>
      <p:pic>
        <p:nvPicPr>
          <p:cNvPr id="12" name="Рисунок 11" descr="https://pic.onlinewebfonts.com/svg/img_3031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44" y="3823811"/>
            <a:ext cx="4483894" cy="26940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Выгнутая вверх стрелка 12"/>
          <p:cNvSpPr/>
          <p:nvPr/>
        </p:nvSpPr>
        <p:spPr>
          <a:xfrm>
            <a:off x="3056718" y="4730105"/>
            <a:ext cx="2772252" cy="69786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6178" y="407491"/>
            <a:ext cx="80649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Перед вставанием необходимо проводить тест на наличие головокружения- 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</a:rPr>
              <a:t>поворот на 180 градусов</a:t>
            </a:r>
          </a:p>
          <a:p>
            <a:pPr algn="ctr"/>
            <a:endParaRPr lang="ru-RU" dirty="0"/>
          </a:p>
          <a:p>
            <a:pPr algn="ctr"/>
            <a:r>
              <a:rPr lang="ru-RU" sz="2400" dirty="0"/>
              <a:t>Проводится лёжа в постели. </a:t>
            </a:r>
          </a:p>
          <a:p>
            <a:pPr algn="ctr"/>
            <a:r>
              <a:rPr lang="ru-RU" sz="2400" dirty="0"/>
              <a:t>Пациента поворачивают с одного бока </a:t>
            </a:r>
          </a:p>
          <a:p>
            <a:pPr algn="ctr"/>
            <a:r>
              <a:rPr lang="ru-RU" sz="2400" dirty="0"/>
              <a:t>на другой. Скорость поворота – комфортная для пациента.</a:t>
            </a:r>
          </a:p>
          <a:p>
            <a:endParaRPr lang="ru-RU" dirty="0"/>
          </a:p>
        </p:txBody>
      </p:sp>
      <p:pic>
        <p:nvPicPr>
          <p:cNvPr id="17" name="Рисунок 16" descr="https://sun6-22.userapi.com/s/v1/if1/ri0d8PP2n0qxfdUJ2TA4RVO2Pf86ra9XPcMsYFJhcG-55HC8SYWP26pvrQYqmsG00ppythmh.jpg?size=400x0&amp;quality=96&amp;crop=0,0,922,1426&amp;ava=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144" y="3256718"/>
            <a:ext cx="2032000" cy="3142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82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CC4F44-154A-4E67-B129-1B5389E9F993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Цифровое оформление</Template>
  <TotalTime>0</TotalTime>
  <Words>649</Words>
  <Application>Microsoft Office PowerPoint</Application>
  <PresentationFormat>Широкоэкранный</PresentationFormat>
  <Paragraphs>197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Ион</vt:lpstr>
      <vt:lpstr>Профилактика падения пациентов</vt:lpstr>
      <vt:lpstr>Падение – это событие, в результате которого человек непреднамеренно лежит на полу, земле или каком-либо другом низком уровне</vt:lpstr>
      <vt:lpstr>Презентация PowerPoint</vt:lpstr>
      <vt:lpstr>Профилактика падений – это снижение  риска  падений</vt:lpstr>
      <vt:lpstr>Журнал  регистрации  падений</vt:lpstr>
      <vt:lpstr>Пациенты с высоким риском падения</vt:lpstr>
      <vt:lpstr>Оценка  риска  падения</vt:lpstr>
      <vt:lpstr>Оценка  риска  падения</vt:lpstr>
      <vt:lpstr>Оценка  наличия головокружения</vt:lpstr>
      <vt:lpstr>Безопасная окружающая  среда</vt:lpstr>
      <vt:lpstr>Факторы  риска  падения</vt:lpstr>
      <vt:lpstr>Презентация PowerPoint</vt:lpstr>
      <vt:lpstr>Презентация PowerPoint</vt:lpstr>
      <vt:lpstr>Информирование людей  о программе снижения риска падений</vt:lpstr>
      <vt:lpstr>Информировать людей о программе снижения риска падений</vt:lpstr>
      <vt:lpstr>Цветовая индикация рисков падения</vt:lpstr>
      <vt:lpstr>В случае падения  пациента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падения пациентов</dc:title>
  <dc:creator/>
  <cp:lastModifiedBy>Татьяна Кравченко</cp:lastModifiedBy>
  <cp:revision>2</cp:revision>
  <dcterms:created xsi:type="dcterms:W3CDTF">2022-02-15T12:44:45Z</dcterms:created>
  <dcterms:modified xsi:type="dcterms:W3CDTF">2024-01-30T15:52:36Z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