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92" r:id="rId4"/>
    <p:sldId id="257" r:id="rId5"/>
    <p:sldId id="261" r:id="rId6"/>
    <p:sldId id="262" r:id="rId7"/>
    <p:sldId id="266" r:id="rId8"/>
    <p:sldId id="267" r:id="rId9"/>
    <p:sldId id="269" r:id="rId10"/>
    <p:sldId id="268" r:id="rId11"/>
    <p:sldId id="264" r:id="rId12"/>
    <p:sldId id="263" r:id="rId13"/>
    <p:sldId id="288" r:id="rId14"/>
    <p:sldId id="289" r:id="rId15"/>
    <p:sldId id="291" r:id="rId16"/>
    <p:sldId id="290" r:id="rId17"/>
    <p:sldId id="272" r:id="rId18"/>
    <p:sldId id="277" r:id="rId19"/>
    <p:sldId id="284" r:id="rId20"/>
    <p:sldId id="278" r:id="rId21"/>
    <p:sldId id="273" r:id="rId22"/>
    <p:sldId id="274" r:id="rId23"/>
    <p:sldId id="279" r:id="rId24"/>
    <p:sldId id="275" r:id="rId25"/>
    <p:sldId id="283" r:id="rId26"/>
    <p:sldId id="282" r:id="rId27"/>
    <p:sldId id="280" r:id="rId28"/>
    <p:sldId id="25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0324" y="687295"/>
            <a:ext cx="8825658" cy="24384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ПРОФИЛАКТИКА ПРОЛЕЖНЕЙ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095" y="3355326"/>
            <a:ext cx="10262115" cy="3218194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УЧЕБНЫЙ ЦЕНТР ПРИ БОЛЬНИЦЕ СВЯТИТЕЛЯ АЛЕКСИЯ</a:t>
            </a:r>
          </a:p>
          <a:p>
            <a:endParaRPr lang="ru-RU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Профессиональное обучение на должность</a:t>
            </a:r>
            <a:r>
              <a:rPr lang="ru-RU" sz="1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младшая медицинская сестра по ухода за пациентами</a:t>
            </a:r>
          </a:p>
          <a:p>
            <a:endParaRPr lang="ru-RU" sz="18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Преподаватель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Кравченко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татьяна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334538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259" y="576863"/>
            <a:ext cx="10233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МЕСТА ОБРАЗОВАНИЯ  ПРОЛЕЖНЕЙ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974" y="1725247"/>
            <a:ext cx="580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в положении  сидя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44" y="2567149"/>
            <a:ext cx="7440759" cy="375581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40668" y="3732756"/>
            <a:ext cx="11649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лопатки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0356" y="3081403"/>
            <a:ext cx="115239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затылок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0356" y="4697260"/>
            <a:ext cx="115239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крестец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24603" y="5411244"/>
            <a:ext cx="24676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седалищные бугры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9814" y="5411244"/>
            <a:ext cx="81419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пятки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199" y="5780576"/>
            <a:ext cx="102713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пальцы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638800" y="5411244"/>
            <a:ext cx="2903951" cy="36933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683" y="576863"/>
            <a:ext cx="8861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 </a:t>
            </a:r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ФАКТОРЫ   РИСКА   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29007"/>
              </p:ext>
            </p:extLst>
          </p:nvPr>
        </p:nvGraphicFramePr>
        <p:xfrm>
          <a:off x="699248" y="1788160"/>
          <a:ext cx="10730753" cy="4781550"/>
        </p:xfrm>
        <a:graphic>
          <a:graphicData uri="http://schemas.openxmlformats.org/drawingml/2006/table">
            <a:tbl>
              <a:tblPr firstRow="1" firstCol="1" bandRow="1"/>
              <a:tblGrid>
                <a:gridCol w="10730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0253">
                <a:tc>
                  <a:txBody>
                    <a:bodyPr/>
                    <a:lstStyle/>
                    <a:p>
                      <a:pPr>
                        <a:lnSpc>
                          <a:spcPts val="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плохой гигиенический уход</a:t>
                      </a:r>
                      <a:b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складки на постельном и/или нательном белье</a:t>
                      </a:r>
                      <a:b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поручни кровати</a:t>
                      </a:r>
                      <a:b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средства фиксации пациента</a:t>
                      </a:r>
                      <a:b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травмы позвоночника, костей таза, органов брюшной полости</a:t>
                      </a:r>
                      <a:b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повреждения спинного мозга</a:t>
                      </a:r>
                      <a:b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применение сильнодействующих лекарственных средств</a:t>
                      </a:r>
                      <a:r>
                        <a:rPr lang="ru-RU" sz="28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</a:t>
                      </a:r>
                    </a:p>
                    <a:p>
                      <a:pPr>
                        <a:lnSpc>
                          <a:spcPts val="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(сильнодействующие обезболивающие, гормоны, лекарства</a:t>
                      </a:r>
                      <a:r>
                        <a:rPr lang="ru-RU" sz="28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химиотерапии)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81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6141" y="254134"/>
            <a:ext cx="8861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ФАКТОРЫ   РИСКА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91177"/>
              </p:ext>
            </p:extLst>
          </p:nvPr>
        </p:nvGraphicFramePr>
        <p:xfrm>
          <a:off x="375920" y="1119548"/>
          <a:ext cx="11280273" cy="5391150"/>
        </p:xfrm>
        <a:graphic>
          <a:graphicData uri="http://schemas.openxmlformats.org/drawingml/2006/table">
            <a:tbl>
              <a:tblPr firstRow="1" firstCol="1" bandRow="1"/>
              <a:tblGrid>
                <a:gridCol w="1128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933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 истощение</a:t>
                      </a:r>
                      <a:b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 ограниченная подвижность</a:t>
                      </a:r>
                      <a:b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 анемия</a:t>
                      </a:r>
                      <a:b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 недостаточное употребление белка, вит. С, микроэлемента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Fe</a:t>
                      </a:r>
                      <a:b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 обезвоживание</a:t>
                      </a:r>
                      <a:b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 гипотензия</a:t>
                      </a:r>
                      <a:b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 недержание мочи и/или кала</a:t>
                      </a:r>
                      <a:b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  неврологические расстройства (чувствительные, двигательные)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нарушение периферического кровообращения (заболевания</a:t>
                      </a:r>
                      <a:r>
                        <a:rPr lang="ru-RU" sz="2400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артерий и вен конечностей)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истонченная кожа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беспокойство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спутанное сознание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кома</a:t>
                      </a:r>
                    </a:p>
                    <a:p>
                      <a:pPr marL="342900" indent="-342900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старческий возраст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20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958" y="0"/>
            <a:ext cx="10108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ШКАЛА  ОЦЕНКИ  РИСКА  </a:t>
            </a:r>
            <a:r>
              <a:rPr lang="ru-RU" sz="4400" dirty="0" err="1"/>
              <a:t>Ватерлоу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421463" y="1400304"/>
            <a:ext cx="15782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риска</a:t>
            </a:r>
          </a:p>
          <a:p>
            <a:r>
              <a:rPr lang="ru-RU" b="1" dirty="0">
                <a:solidFill>
                  <a:srgbClr val="00B050"/>
                </a:solidFill>
              </a:rPr>
              <a:t>нет  </a:t>
            </a:r>
          </a:p>
          <a:p>
            <a:r>
              <a:rPr lang="ru-RU" b="1" dirty="0"/>
              <a:t>0 - 11 </a:t>
            </a:r>
          </a:p>
          <a:p>
            <a:endParaRPr lang="ru-RU" b="1" dirty="0"/>
          </a:p>
          <a:p>
            <a:r>
              <a:rPr lang="ru-RU" b="1" dirty="0">
                <a:solidFill>
                  <a:srgbClr val="00B0F0"/>
                </a:solidFill>
              </a:rPr>
              <a:t>низкий</a:t>
            </a:r>
          </a:p>
          <a:p>
            <a:r>
              <a:rPr lang="ru-RU" b="1" dirty="0">
                <a:solidFill>
                  <a:srgbClr val="00B0F0"/>
                </a:solidFill>
              </a:rPr>
              <a:t>риск       </a:t>
            </a:r>
          </a:p>
          <a:p>
            <a:r>
              <a:rPr lang="ru-RU" b="1" dirty="0"/>
              <a:t>12 – 14</a:t>
            </a:r>
          </a:p>
          <a:p>
            <a:endParaRPr lang="ru-RU" dirty="0"/>
          </a:p>
          <a:p>
            <a:r>
              <a:rPr lang="ru-RU" b="1" dirty="0">
                <a:solidFill>
                  <a:srgbClr val="FFFF00"/>
                </a:solidFill>
              </a:rPr>
              <a:t>высокий </a:t>
            </a:r>
          </a:p>
          <a:p>
            <a:r>
              <a:rPr lang="ru-RU" b="1" dirty="0">
                <a:solidFill>
                  <a:srgbClr val="FFFF00"/>
                </a:solidFill>
              </a:rPr>
              <a:t>риск </a:t>
            </a:r>
          </a:p>
          <a:p>
            <a:r>
              <a:rPr lang="ru-RU" b="1" dirty="0"/>
              <a:t>15 -19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очень</a:t>
            </a:r>
          </a:p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высокий </a:t>
            </a:r>
          </a:p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риск    </a:t>
            </a:r>
          </a:p>
          <a:p>
            <a:r>
              <a:rPr lang="ru-RU" b="1" dirty="0"/>
              <a:t>20 и более</a:t>
            </a:r>
          </a:p>
        </p:txBody>
      </p:sp>
      <p:pic>
        <p:nvPicPr>
          <p:cNvPr id="6148" name="Picture 4" descr="http://www.medvestnik.by/uploads/files/11-1-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19168" r="4335" b="1858"/>
          <a:stretch/>
        </p:blipFill>
        <p:spPr bwMode="auto">
          <a:xfrm>
            <a:off x="312958" y="942366"/>
            <a:ext cx="9956457" cy="576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885" y="277377"/>
            <a:ext cx="9927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</a:t>
            </a:r>
            <a:r>
              <a:rPr lang="ru-RU" sz="3600" b="1" dirty="0"/>
              <a:t> 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  <a:r>
              <a:rPr lang="ru-RU" sz="3600" b="1" dirty="0"/>
              <a:t> </a:t>
            </a:r>
            <a:endParaRPr lang="en-US" sz="3600" b="1" dirty="0"/>
          </a:p>
          <a:p>
            <a:r>
              <a:rPr lang="ru-RU" sz="3600" dirty="0"/>
              <a:t>уменьшение сдавления</a:t>
            </a:r>
            <a:endParaRPr lang="ru-RU" sz="3600" b="1" dirty="0"/>
          </a:p>
        </p:txBody>
      </p:sp>
      <p:pic>
        <p:nvPicPr>
          <p:cNvPr id="5" name="Рисунок 4" descr="C:\Users\Lenovo\AppData\Local\Microsoft\Windows\INetCache\Content.Word\3 прол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64" y="2219941"/>
            <a:ext cx="7490011" cy="300803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0678" y="2941137"/>
            <a:ext cx="3939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FFFF00"/>
                </a:solidFill>
              </a:rPr>
              <a:t>противопролежневые</a:t>
            </a:r>
            <a:r>
              <a:rPr lang="ru-RU" sz="2400" dirty="0">
                <a:solidFill>
                  <a:srgbClr val="FFFF00"/>
                </a:solidFill>
              </a:rPr>
              <a:t> матрасы: </a:t>
            </a:r>
            <a:r>
              <a:rPr lang="ru-RU" sz="2400" dirty="0"/>
              <a:t>баллонные,</a:t>
            </a:r>
          </a:p>
          <a:p>
            <a:pPr algn="r"/>
            <a:r>
              <a:rPr lang="ru-RU" sz="2400" dirty="0"/>
              <a:t>ячеистые</a:t>
            </a:r>
          </a:p>
        </p:txBody>
      </p:sp>
    </p:spTree>
    <p:extLst>
      <p:ext uri="{BB962C8B-B14F-4D97-AF65-F5344CB8AC3E}">
        <p14:creationId xmlns:p14="http://schemas.microsoft.com/office/powerpoint/2010/main" val="40465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320" y="277377"/>
            <a:ext cx="1080008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</a:t>
            </a:r>
            <a:r>
              <a:rPr lang="ru-RU" sz="3600" b="1" dirty="0"/>
              <a:t> 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</a:p>
          <a:p>
            <a:r>
              <a:rPr lang="ru-RU" sz="3600" dirty="0"/>
              <a:t>уменьшение сдавления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1840" y="1563165"/>
            <a:ext cx="42325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частое изменение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   положения пациента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   независимо от наличия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   ПП матраса: </a:t>
            </a:r>
          </a:p>
          <a:p>
            <a:r>
              <a:rPr lang="ru-RU" sz="2000" i="1" dirty="0"/>
              <a:t>     в среднем каждые 2 часа,</a:t>
            </a:r>
          </a:p>
          <a:p>
            <a:r>
              <a:rPr lang="ru-RU" sz="2000" i="1" dirty="0"/>
              <a:t>    но может понадобиться </a:t>
            </a:r>
          </a:p>
          <a:p>
            <a:r>
              <a:rPr lang="ru-RU" sz="2000" i="1" dirty="0"/>
              <a:t>    чаще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6598" y="1655498"/>
            <a:ext cx="7100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</a:t>
            </a:r>
            <a:r>
              <a:rPr lang="ru-RU" dirty="0">
                <a:solidFill>
                  <a:srgbClr val="FFFF00"/>
                </a:solidFill>
              </a:rPr>
              <a:t>ВОЗМОЖНЫЕ</a:t>
            </a:r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</a:rPr>
              <a:t>ПОЗИЦИИ или ПОЗЫ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спине (высокое изголовье или по </a:t>
            </a:r>
            <a:r>
              <a:rPr lang="ru-RU" dirty="0" err="1"/>
              <a:t>Фаулеру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Поза 30 градусов (</a:t>
            </a:r>
            <a:r>
              <a:rPr lang="ru-RU" dirty="0" err="1"/>
              <a:t>полуспина-полубок</a:t>
            </a:r>
            <a:r>
              <a:rPr lang="ru-RU" dirty="0"/>
              <a:t>) </a:t>
            </a:r>
            <a:r>
              <a:rPr lang="ru-RU" i="1" dirty="0"/>
              <a:t>налево/направо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боку           </a:t>
            </a:r>
            <a:r>
              <a:rPr lang="ru-RU" i="1" dirty="0"/>
              <a:t>налево/направо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Поза 135</a:t>
            </a:r>
            <a:r>
              <a:rPr lang="ru-RU" baseline="30000" dirty="0"/>
              <a:t>0 </a:t>
            </a:r>
            <a:r>
              <a:rPr lang="ru-RU" dirty="0"/>
              <a:t> или по </a:t>
            </a:r>
            <a:r>
              <a:rPr lang="ru-RU" dirty="0" err="1"/>
              <a:t>Симсу</a:t>
            </a:r>
            <a:r>
              <a:rPr lang="ru-RU" dirty="0"/>
              <a:t> (</a:t>
            </a:r>
            <a:r>
              <a:rPr lang="ru-RU" dirty="0" err="1"/>
              <a:t>полубок-полуживот</a:t>
            </a:r>
            <a:r>
              <a:rPr lang="ru-RU" dirty="0"/>
              <a:t>) </a:t>
            </a:r>
            <a:r>
              <a:rPr lang="ru-RU" i="1" dirty="0"/>
              <a:t>налево/направо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животе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Сидя на краю кровати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66506"/>
              </p:ext>
            </p:extLst>
          </p:nvPr>
        </p:nvGraphicFramePr>
        <p:xfrm>
          <a:off x="1310637" y="4138703"/>
          <a:ext cx="9022082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11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1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61">
                <a:tc gridSpan="2"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             2.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Изменение положения в постели  (вписать)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61">
                <a:tc>
                  <a:txBody>
                    <a:bodyPr/>
                    <a:lstStyle/>
                    <a:p>
                      <a:r>
                        <a:rPr lang="ru-RU" dirty="0"/>
                        <a:t>08-10 положение-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20-22 положение-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61">
                <a:tc>
                  <a:txBody>
                    <a:bodyPr/>
                    <a:lstStyle/>
                    <a:p>
                      <a:r>
                        <a:rPr lang="ru-RU" dirty="0"/>
                        <a:t>10-12 положение-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22-24 положение-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61">
                <a:tc>
                  <a:txBody>
                    <a:bodyPr/>
                    <a:lstStyle/>
                    <a:p>
                      <a:r>
                        <a:rPr lang="ru-RU" dirty="0"/>
                        <a:t>12-14 положение-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00-02 положение-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61">
                <a:tc>
                  <a:txBody>
                    <a:bodyPr/>
                    <a:lstStyle/>
                    <a:p>
                      <a:r>
                        <a:rPr lang="ru-RU" dirty="0"/>
                        <a:t>14-16 положение-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02-04 положение-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61">
                <a:tc>
                  <a:txBody>
                    <a:bodyPr/>
                    <a:lstStyle/>
                    <a:p>
                      <a:r>
                        <a:rPr lang="ru-RU" dirty="0"/>
                        <a:t>16-18 положение-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04-06 положение-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361">
                <a:tc>
                  <a:txBody>
                    <a:bodyPr/>
                    <a:lstStyle/>
                    <a:p>
                      <a:r>
                        <a:rPr lang="ru-RU" dirty="0"/>
                        <a:t>18-20 положение-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06-08 положение-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7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885" y="502460"/>
            <a:ext cx="9927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1</a:t>
            </a:r>
          </a:p>
          <a:p>
            <a:r>
              <a:rPr lang="ru-RU" sz="3600" dirty="0"/>
              <a:t>уменьшение сдавления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87" y="2815875"/>
            <a:ext cx="7174523" cy="274164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5885" y="2885282"/>
            <a:ext cx="3502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правильное позиционирование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  (по клиническим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   рекомендациям)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   при помощи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    подушек-валиков</a:t>
            </a:r>
          </a:p>
        </p:txBody>
      </p:sp>
    </p:spTree>
    <p:extLst>
      <p:ext uri="{BB962C8B-B14F-4D97-AF65-F5344CB8AC3E}">
        <p14:creationId xmlns:p14="http://schemas.microsoft.com/office/powerpoint/2010/main" val="31230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504" y="403987"/>
            <a:ext cx="936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</a:t>
            </a:r>
            <a:r>
              <a:rPr lang="ru-RU" sz="3600" b="1" dirty="0"/>
              <a:t> 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3600" b="1" dirty="0"/>
              <a:t>  </a:t>
            </a:r>
            <a:r>
              <a:rPr lang="en-US" sz="3600" b="1" dirty="0"/>
              <a:t>  </a:t>
            </a:r>
            <a:r>
              <a:rPr lang="ru-RU" sz="3600" b="1" dirty="0"/>
              <a:t> </a:t>
            </a:r>
            <a:r>
              <a:rPr lang="ru-RU" sz="3600" dirty="0"/>
              <a:t>исключение сдвига </a:t>
            </a:r>
          </a:p>
        </p:txBody>
      </p:sp>
      <p:pic>
        <p:nvPicPr>
          <p:cNvPr id="10" name="Рисунок 9" descr="C:\Users\Lenovo\AppData\Local\Microsoft\Windows\INetCache\Content.Word\6 прол.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r="1273"/>
          <a:stretch/>
        </p:blipFill>
        <p:spPr bwMode="auto">
          <a:xfrm>
            <a:off x="1744275" y="1477107"/>
            <a:ext cx="9777164" cy="43621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0504" y="1580701"/>
            <a:ext cx="478302" cy="41549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Р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М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Щ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Н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381" y="6081403"/>
            <a:ext cx="1141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перемещение должно исключать возможность сдвига мягких тканей 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69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056" y="275720"/>
            <a:ext cx="9251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2  </a:t>
            </a:r>
            <a:r>
              <a:rPr lang="ru-RU" sz="3600" b="1" dirty="0"/>
              <a:t>  </a:t>
            </a:r>
            <a:r>
              <a:rPr lang="ru-RU" sz="3600" dirty="0"/>
              <a:t>исключение сдвига</a:t>
            </a:r>
          </a:p>
          <a:p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9"/>
          <a:stretch/>
        </p:blipFill>
        <p:spPr>
          <a:xfrm>
            <a:off x="2138812" y="1824300"/>
            <a:ext cx="6470090" cy="449524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26365" y="1824300"/>
            <a:ext cx="30386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Смена белья должна исключать возможность сдвига мягких тканей !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Не вытягивайте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бельё из-под 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пациента 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723" y="1795225"/>
            <a:ext cx="450166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М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Е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Н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А</a:t>
            </a:r>
          </a:p>
          <a:p>
            <a:endParaRPr lang="ru-RU" sz="2400" b="1" dirty="0">
              <a:solidFill>
                <a:srgbClr val="FFFF00"/>
              </a:solidFill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Б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Е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Л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Ь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7217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6949" y="262955"/>
            <a:ext cx="9660209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</a:t>
            </a: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2</a:t>
            </a:r>
            <a:r>
              <a:rPr lang="ru-RU" sz="4000" b="1" dirty="0"/>
              <a:t>  </a:t>
            </a:r>
            <a:r>
              <a:rPr lang="ru-RU" sz="3600" dirty="0"/>
              <a:t>исключение сдвига</a:t>
            </a:r>
            <a:endParaRPr lang="ru-RU" sz="4000" b="1" dirty="0"/>
          </a:p>
        </p:txBody>
      </p:sp>
      <p:pic>
        <p:nvPicPr>
          <p:cNvPr id="7" name="Рисунок 6" descr="http://subbotkina.ru/wp-content/uploads/2016/07/dFdoujODbx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30" y="1238661"/>
            <a:ext cx="2646798" cy="25486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098" name="Picture 2" descr="https://mnz1.ru/wp-content/uploads/2017/11/image751-725x5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r="4490"/>
          <a:stretch/>
        </p:blipFill>
        <p:spPr bwMode="auto">
          <a:xfrm>
            <a:off x="7509400" y="1256347"/>
            <a:ext cx="4141473" cy="258213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169" y="4215861"/>
            <a:ext cx="11615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Гигиену и просушивание гиперемированных участков  осуществлять </a:t>
            </a:r>
            <a:r>
              <a:rPr lang="ru-RU" sz="2500" dirty="0" err="1"/>
              <a:t>промакивающими</a:t>
            </a:r>
            <a:r>
              <a:rPr lang="ru-RU" sz="2500" dirty="0"/>
              <a:t> движениями !!!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35" y="5341414"/>
            <a:ext cx="120794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dirty="0"/>
              <a:t>Допустим поверхностный массаж  только вокруг мест костных</a:t>
            </a:r>
          </a:p>
          <a:p>
            <a:r>
              <a:rPr lang="ru-RU" sz="2500" dirty="0"/>
              <a:t>    выступов и участков гиперемии, отступив 2-3 см от краёв гиперемии !!!</a:t>
            </a:r>
          </a:p>
          <a:p>
            <a:r>
              <a:rPr lang="ru-RU" sz="2500" dirty="0"/>
              <a:t>    (по ГОСТу  -  3 раза в сутки)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4305" y="1393252"/>
            <a:ext cx="2373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Участки костных выступов и гиперемии массировать нельзя 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029" y="1393252"/>
            <a:ext cx="515839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М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А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С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С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А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ж</a:t>
            </a:r>
          </a:p>
        </p:txBody>
      </p:sp>
    </p:spTree>
    <p:extLst>
      <p:ext uri="{BB962C8B-B14F-4D97-AF65-F5344CB8AC3E}">
        <p14:creationId xmlns:p14="http://schemas.microsoft.com/office/powerpoint/2010/main" val="14745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9989" y="349502"/>
            <a:ext cx="783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НОРМАТИВНЫЙ    ДОКУМЕНТ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1342" y="1688123"/>
            <a:ext cx="6020972" cy="4278094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ПРОФИЛАКТИКА</a:t>
            </a:r>
          </a:p>
          <a:p>
            <a:pPr algn="ctr"/>
            <a:r>
              <a:rPr lang="ru-RU" sz="3200" b="1" dirty="0"/>
              <a:t>ПРОЛЕЖНЕЙ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ГОСТ 56819-2015</a:t>
            </a:r>
          </a:p>
          <a:p>
            <a:pPr algn="ctr"/>
            <a:endParaRPr lang="ru-RU" sz="3200" b="1" dirty="0"/>
          </a:p>
          <a:p>
            <a:pPr algn="ctr"/>
            <a:r>
              <a:rPr lang="ru-RU" sz="2400" b="1" dirty="0"/>
              <a:t>введён в действие </a:t>
            </a:r>
          </a:p>
          <a:p>
            <a:pPr algn="ctr"/>
            <a:r>
              <a:rPr lang="ru-RU" sz="2400" b="1" dirty="0"/>
              <a:t>1 ноября 2017 года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810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08" y="277377"/>
            <a:ext cx="1063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2    </a:t>
            </a:r>
            <a:r>
              <a:rPr lang="ru-RU" sz="3600" b="1" dirty="0"/>
              <a:t>    </a:t>
            </a:r>
            <a:r>
              <a:rPr lang="ru-RU" sz="3600" dirty="0"/>
              <a:t>исключение сдвига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13698" y="1528682"/>
            <a:ext cx="28799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создавая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возвышенное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положение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изголовья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 кровати,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заранее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создавайте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упор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под бедрами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и стопами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(поза по </a:t>
            </a:r>
            <a:r>
              <a:rPr lang="ru-RU" sz="2400" dirty="0" err="1">
                <a:solidFill>
                  <a:srgbClr val="FFFF00"/>
                </a:solidFill>
              </a:rPr>
              <a:t>Фаулеру</a:t>
            </a:r>
            <a:r>
              <a:rPr lang="ru-RU" sz="2400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13367" r="5856"/>
          <a:stretch/>
        </p:blipFill>
        <p:spPr>
          <a:xfrm>
            <a:off x="1535708" y="1528682"/>
            <a:ext cx="6983927" cy="482991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58" y="1799223"/>
            <a:ext cx="436098" cy="37856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Р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А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З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М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Е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Щ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Е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Н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И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21176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29" y="277377"/>
            <a:ext cx="100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3   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/>
              <a:t>    </a:t>
            </a:r>
            <a:r>
              <a:rPr lang="ru-RU" sz="3600" dirty="0"/>
              <a:t>уход за кожей</a:t>
            </a:r>
          </a:p>
        </p:txBody>
      </p:sp>
      <p:pic>
        <p:nvPicPr>
          <p:cNvPr id="5" name="Рисунок 4" descr="C:\Users\Lenovo\AppData\Local\Microsoft\Windows\INetCache\Content.Word\5 прол.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/>
          <a:stretch/>
        </p:blipFill>
        <p:spPr bwMode="auto">
          <a:xfrm>
            <a:off x="3249498" y="1280757"/>
            <a:ext cx="7104185" cy="44453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37955" y="5882677"/>
            <a:ext cx="727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чистая кожа лучше сопротивляется 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внешним воздействиям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332" y="2096087"/>
            <a:ext cx="576776" cy="31085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Г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Г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Н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9192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5187" y="231211"/>
            <a:ext cx="958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3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/>
              <a:t>     </a:t>
            </a:r>
            <a:r>
              <a:rPr lang="ru-RU" sz="3600" dirty="0"/>
              <a:t>уход за кожей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17176" y="1056187"/>
            <a:ext cx="4531932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лосьон (гигиена)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пена (гигиена)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влажные салфетки (гигиена)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крем 3 в 1 (гигиена, увлажнение, питание) </a:t>
            </a: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шампунь (гигиена)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крем увлажняющий (от 4 до 12 ч)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крем питательный (для тонкой  и сухой кожи)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крем подсушивающий (с цинком)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крем и лосьон, стимулирующий кровообращение (с </a:t>
            </a:r>
            <a:r>
              <a:rPr lang="ru-RU" dirty="0" err="1">
                <a:solidFill>
                  <a:srgbClr val="FFFF00"/>
                </a:solidFill>
              </a:rPr>
              <a:t>камфорой</a:t>
            </a:r>
            <a:r>
              <a:rPr lang="ru-RU" dirty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крем и масло защитные (протекторы)</a:t>
            </a:r>
          </a:p>
        </p:txBody>
      </p:sp>
      <p:pic>
        <p:nvPicPr>
          <p:cNvPr id="3098" name="Picture 26" descr="https://unipharma.com.ua/sites/default/files/seni_care_all_bolshoy_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82" y="1054564"/>
            <a:ext cx="5838092" cy="330306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https://www.mystoma.ru/blog/wp-content/uploads/2018/08/%D0%BC%D0%B5%D0%BD%D0%B0%D0%BB%D0%B8%D0%BD%D0%B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" b="39663"/>
          <a:stretch/>
        </p:blipFill>
        <p:spPr bwMode="auto">
          <a:xfrm>
            <a:off x="6147582" y="4679676"/>
            <a:ext cx="5838092" cy="203447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0505" y="1054564"/>
            <a:ext cx="488074" cy="563231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М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Т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Н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О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Е</a:t>
            </a:r>
          </a:p>
          <a:p>
            <a:pPr algn="ctr"/>
            <a:endParaRPr lang="ru-RU" b="1" dirty="0">
              <a:solidFill>
                <a:srgbClr val="FFFF00"/>
              </a:solidFill>
            </a:endParaRPr>
          </a:p>
          <a:p>
            <a:pPr algn="ctr"/>
            <a:endParaRPr lang="ru-RU" b="1" dirty="0">
              <a:solidFill>
                <a:srgbClr val="FFFF00"/>
              </a:solidFill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В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О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З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Д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Й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Т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В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838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023" y="104657"/>
            <a:ext cx="10232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 </a:t>
            </a: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ЛИСТ  НАБЛЮДЕНИЯ  И  УХОДА  ЗА МЕСТАМИ</a:t>
            </a:r>
          </a:p>
          <a:p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ВОЗМОЖНЫХ ПРОЛЕЖНЕЙ 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07564"/>
              </p:ext>
            </p:extLst>
          </p:nvPr>
        </p:nvGraphicFramePr>
        <p:xfrm>
          <a:off x="121023" y="1357246"/>
          <a:ext cx="11766248" cy="5221802"/>
        </p:xfrm>
        <a:graphic>
          <a:graphicData uri="http://schemas.openxmlformats.org/drawingml/2006/table">
            <a:tbl>
              <a:tblPr firstRow="1" firstCol="1" bandRow="1"/>
              <a:tblGrid>
                <a:gridCol w="1042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8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53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02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м/с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 матрас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подушки-валики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 кл.рек. или особо)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осмотр мест риска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(локализация, изменения, площадь, цвет, влажность)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гигиена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средств (защита, питание, стимуляция)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228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15.05.17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И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правом боку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лев.боку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по </a:t>
                      </a:r>
                      <a:r>
                        <a:rPr lang="ru-RU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кл.рек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кл.рек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Крестец –</a:t>
                      </a: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покраснение, 3х4 см, кожа влажная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Лопатки – без изменений, кожа важная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Пятки – без изменений, кожа сухая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Б.вертел</a:t>
                      </a: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справа – покраснение, 2х3см, кожа нормальная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Прав. лодыжка и стопа снаружи – покраснение 1х1 см, 1х1 см, кожа нормальная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р-р  </a:t>
                      </a: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лосьоном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Р-р  с лосьоном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нет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baseline="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р-р с лосьоном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baseline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Р-р </a:t>
                      </a:r>
                      <a:r>
                        <a:rPr lang="ru-RU" sz="18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лосьоном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крем с </a:t>
                      </a:r>
                      <a:r>
                        <a:rPr lang="ru-RU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камфорой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крем с цинком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крем увлажняющий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крем с </a:t>
                      </a:r>
                      <a:r>
                        <a:rPr lang="ru-RU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камфорой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крем с </a:t>
                      </a:r>
                      <a:r>
                        <a:rPr lang="ru-RU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камфорой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490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530" y="226577"/>
            <a:ext cx="10231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</a:t>
            </a:r>
            <a:r>
              <a:rPr lang="ru-RU" sz="3600" dirty="0"/>
              <a:t> 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3600" dirty="0"/>
              <a:t>  питание и потребление </a:t>
            </a:r>
          </a:p>
          <a:p>
            <a:r>
              <a:rPr lang="ru-RU" sz="3600" dirty="0"/>
              <a:t>                                 жидкости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530" y="1426906"/>
            <a:ext cx="10450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FFFF00"/>
                </a:solidFill>
              </a:rPr>
              <a:t>Белок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FF00"/>
                </a:solidFill>
              </a:rPr>
              <a:t>(не менее 120 г в сутки) 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FFFF00"/>
                </a:solidFill>
              </a:rPr>
              <a:t>Микроэлементы, особенно железо.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FFFF00"/>
                </a:solidFill>
              </a:rPr>
              <a:t>Витамины, особенно «С».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FFFF00"/>
                </a:solidFill>
              </a:rPr>
              <a:t>Жидкость не менее 1,5 литров  в сутки 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  </a:t>
            </a:r>
            <a:r>
              <a:rPr lang="ru-RU" sz="3200" dirty="0">
                <a:solidFill>
                  <a:srgbClr val="FFFF00"/>
                </a:solidFill>
              </a:rPr>
              <a:t>(09-13   700мл</a:t>
            </a:r>
            <a:r>
              <a:rPr lang="ru-RU" sz="3200" b="1" dirty="0">
                <a:solidFill>
                  <a:srgbClr val="FFFF00"/>
                </a:solidFill>
              </a:rPr>
              <a:t>;  </a:t>
            </a:r>
            <a:r>
              <a:rPr lang="ru-RU" sz="3200" dirty="0">
                <a:solidFill>
                  <a:srgbClr val="FFFF00"/>
                </a:solidFill>
              </a:rPr>
              <a:t>13-18    500мл;   18-22      300 мл).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55868" y="4263614"/>
            <a:ext cx="10300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>
                <a:solidFill>
                  <a:srgbClr val="FFFF00"/>
                </a:solidFill>
              </a:rPr>
              <a:t>При  риске  образования  пролежней   </a:t>
            </a:r>
          </a:p>
          <a:p>
            <a:pPr algn="r"/>
            <a:r>
              <a:rPr lang="ru-RU" sz="2800" i="1" dirty="0">
                <a:solidFill>
                  <a:srgbClr val="FFFF00"/>
                </a:solidFill>
              </a:rPr>
              <a:t>и невозможности обеспечить полноценное</a:t>
            </a:r>
          </a:p>
          <a:p>
            <a:pPr algn="r"/>
            <a:r>
              <a:rPr lang="ru-RU" sz="2800" i="1" dirty="0">
                <a:solidFill>
                  <a:srgbClr val="FFFF00"/>
                </a:solidFill>
              </a:rPr>
              <a:t>питание обычными продуктами и блюдами, необходимо прибегнуть к </a:t>
            </a:r>
            <a:r>
              <a:rPr lang="ru-RU" sz="2800" i="1" dirty="0" err="1">
                <a:solidFill>
                  <a:srgbClr val="FFFF00"/>
                </a:solidFill>
              </a:rPr>
              <a:t>нутриционному</a:t>
            </a:r>
            <a:r>
              <a:rPr lang="ru-RU" sz="2800" i="1" dirty="0">
                <a:solidFill>
                  <a:srgbClr val="FFFF00"/>
                </a:solidFill>
              </a:rPr>
              <a:t> питанию, </a:t>
            </a:r>
          </a:p>
          <a:p>
            <a:pPr algn="r"/>
            <a:r>
              <a:rPr lang="ru-RU" sz="2800" i="1" dirty="0">
                <a:solidFill>
                  <a:srgbClr val="FFFF00"/>
                </a:solidFill>
              </a:rPr>
              <a:t>т.е. сбалансированными смесями  (для взрослых).</a:t>
            </a:r>
          </a:p>
        </p:txBody>
      </p:sp>
    </p:spTree>
    <p:extLst>
      <p:ext uri="{BB962C8B-B14F-4D97-AF65-F5344CB8AC3E}">
        <p14:creationId xmlns:p14="http://schemas.microsoft.com/office/powerpoint/2010/main" val="350916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30" y="277377"/>
            <a:ext cx="963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67883"/>
              </p:ext>
            </p:extLst>
          </p:nvPr>
        </p:nvGraphicFramePr>
        <p:xfrm>
          <a:off x="457130" y="1533308"/>
          <a:ext cx="11396204" cy="5216098"/>
        </p:xfrm>
        <a:graphic>
          <a:graphicData uri="http://schemas.openxmlformats.org/drawingml/2006/table">
            <a:tbl>
              <a:tblPr firstRow="1" firstCol="1" bandRow="1"/>
              <a:tblGrid>
                <a:gridCol w="121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5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1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м/с</a:t>
                      </a: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жидкость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жидкость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сутки</a:t>
                      </a: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пища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пища в сутки</a:t>
                      </a: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3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17.05.17</a:t>
                      </a:r>
                      <a:r>
                        <a:rPr lang="ru-RU" sz="24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18:10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21:00</a:t>
                      </a: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вода 100,0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чай  150,0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вода  3 глотка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 200,0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компот  100,0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кефир 100,0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 200,0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вода 150,0</a:t>
                      </a: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1030,0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ман.каша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200,0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 с маслом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суп, картошка с котлетой ½ порции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от печенья отказался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 с овощами 1/3 порции</a:t>
                      </a: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завтрак – 100%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 – 75%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полдник -50%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ужин –</a:t>
                      </a:r>
                      <a:r>
                        <a:rPr lang="ru-RU" sz="2400" baseline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33%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3" marR="64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2705" y="369709"/>
            <a:ext cx="691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лист учёта потребляемых жидкости и пищи</a:t>
            </a:r>
          </a:p>
        </p:txBody>
      </p:sp>
    </p:spTree>
    <p:extLst>
      <p:ext uri="{BB962C8B-B14F-4D97-AF65-F5344CB8AC3E}">
        <p14:creationId xmlns:p14="http://schemas.microsoft.com/office/powerpoint/2010/main" val="42020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067" y="277377"/>
            <a:ext cx="1011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ДОКУМЕНТИРОВАНИЕ</a:t>
            </a:r>
            <a:r>
              <a:rPr lang="ru-RU" sz="3600" b="1" dirty="0"/>
              <a:t>  </a:t>
            </a:r>
            <a:r>
              <a:rPr lang="ru-RU" sz="3600" dirty="0"/>
              <a:t>в истории болезни</a:t>
            </a:r>
            <a:r>
              <a:rPr lang="ru-RU" sz="2400" dirty="0"/>
              <a:t>  </a:t>
            </a:r>
          </a:p>
          <a:p>
            <a:r>
              <a:rPr lang="ru-RU" sz="3600" b="1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7614" y="1046353"/>
            <a:ext cx="95800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1.   УТРОМ ПО ШКАЛЕ ВАТЕРЛОУ _______БАЛЛОВ</a:t>
            </a:r>
          </a:p>
          <a:p>
            <a:pPr marL="342900" indent="-342900">
              <a:buAutoNum type="arabicPeriod" startAt="2"/>
            </a:pPr>
            <a:r>
              <a:rPr lang="ru-RU" dirty="0">
                <a:solidFill>
                  <a:srgbClr val="FFFF00"/>
                </a:solidFill>
              </a:rPr>
              <a:t>ИЗМЕНЕНИЕ ПОЛОЖЕНИЯ, СОСТОЯНИЕ ПОСТЕЛИ (ВПИСАТЬ)</a:t>
            </a:r>
          </a:p>
          <a:p>
            <a:r>
              <a:rPr lang="ru-RU" dirty="0">
                <a:solidFill>
                  <a:srgbClr val="FFFF00"/>
                </a:solidFill>
              </a:rPr>
              <a:t>      08-10 Ч  ПОЛОЖЕНИЕ -	                          10-12 Ч  ПОЛОЖЕНИЕ -</a:t>
            </a:r>
          </a:p>
          <a:p>
            <a:r>
              <a:rPr lang="ru-RU" dirty="0">
                <a:solidFill>
                  <a:srgbClr val="FFFF00"/>
                </a:solidFill>
              </a:rPr>
              <a:t>      12-14 Ч  ПОЛОЖЕНИЕ -	                          14-16 Ч  ПОЛОЖЕНИЕ -</a:t>
            </a:r>
          </a:p>
          <a:p>
            <a:r>
              <a:rPr lang="ru-RU" dirty="0">
                <a:solidFill>
                  <a:srgbClr val="FFFF00"/>
                </a:solidFill>
              </a:rPr>
              <a:t>      16-18 Ч  ПОЛОЖЕНИЕ -	                          18-20 Ч  ПОЛОЖЕНИЕ -</a:t>
            </a:r>
          </a:p>
          <a:p>
            <a:r>
              <a:rPr lang="ru-RU" dirty="0">
                <a:solidFill>
                  <a:srgbClr val="FFFF00"/>
                </a:solidFill>
              </a:rPr>
              <a:t>      20-22 Ч  ПОЛОЖЕНИЕ -	                          22-24 Ч  ПОЛОЖЕНИЕ -</a:t>
            </a:r>
          </a:p>
          <a:p>
            <a:r>
              <a:rPr lang="ru-RU" dirty="0">
                <a:solidFill>
                  <a:srgbClr val="FFFF00"/>
                </a:solidFill>
              </a:rPr>
              <a:t>      00-02 Ч  ПОЛОЖЕНИЕ -	                          02-04 Ч  ПОЛОЖЕНИЕ -</a:t>
            </a:r>
          </a:p>
          <a:p>
            <a:r>
              <a:rPr lang="ru-RU" dirty="0">
                <a:solidFill>
                  <a:srgbClr val="FFFF00"/>
                </a:solidFill>
              </a:rPr>
              <a:t>      04-06 Ч  ПОЛОЖЕНИЕ -	                          06-08 Ч  ПОЛОЖЕНИЕ -</a:t>
            </a:r>
          </a:p>
          <a:p>
            <a:r>
              <a:rPr lang="ru-RU" dirty="0">
                <a:solidFill>
                  <a:srgbClr val="FFFF00"/>
                </a:solidFill>
              </a:rPr>
              <a:t>3.	ГИГИЕНИЧЕСКИЕ ПРОЦЕДУРЫ: ДУШ, ВАННА, ОБМЫВАНИЕ</a:t>
            </a:r>
          </a:p>
          <a:p>
            <a:r>
              <a:rPr lang="ru-RU" dirty="0">
                <a:solidFill>
                  <a:srgbClr val="FFFF00"/>
                </a:solidFill>
              </a:rPr>
              <a:t>4.	ОБУЧЕНИЕ ПАЦИЕНТА САМОУХОДУ (указать результат)</a:t>
            </a:r>
          </a:p>
          <a:p>
            <a:r>
              <a:rPr lang="ru-RU" dirty="0">
                <a:solidFill>
                  <a:srgbClr val="FFFF00"/>
                </a:solidFill>
              </a:rPr>
              <a:t>5.	ОБУЧЕНИЕ РОДСТВЕННИКОВ  УХОДУ (указать результат)</a:t>
            </a:r>
          </a:p>
          <a:p>
            <a:pPr marL="342900" indent="-342900">
              <a:buAutoNum type="arabicPeriod" startAt="6"/>
            </a:pPr>
            <a:r>
              <a:rPr lang="ru-RU" dirty="0">
                <a:solidFill>
                  <a:srgbClr val="FFFF00"/>
                </a:solidFill>
              </a:rPr>
              <a:t>  КОЛИЧЕСКТВО СЪЕДЕННОЙ ПИЩИ В %: ЗАВТРАК__________ОБЕД_________</a:t>
            </a:r>
          </a:p>
          <a:p>
            <a:r>
              <a:rPr lang="ru-RU" dirty="0">
                <a:solidFill>
                  <a:srgbClr val="FFFF00"/>
                </a:solidFill>
              </a:rPr>
              <a:t>       ПОЛДНИК_________УЖИН_________</a:t>
            </a:r>
          </a:p>
          <a:p>
            <a:r>
              <a:rPr lang="ru-RU" dirty="0">
                <a:solidFill>
                  <a:srgbClr val="FFFF00"/>
                </a:solidFill>
              </a:rPr>
              <a:t>7.	КОЛИЧЕСТВО БЕЛКА В ГРАММАХ</a:t>
            </a:r>
          </a:p>
          <a:p>
            <a:pPr marL="342900" indent="-342900">
              <a:buAutoNum type="arabicPeriod" startAt="8"/>
            </a:pPr>
            <a:r>
              <a:rPr lang="ru-RU" dirty="0">
                <a:solidFill>
                  <a:srgbClr val="FFFF00"/>
                </a:solidFill>
              </a:rPr>
              <a:t>  ПОЛУЧЕНО ЖИДКОСТИ: 9-13 ЧАС__________МЛ 13-18 ЧАС__________МЛ </a:t>
            </a:r>
          </a:p>
          <a:p>
            <a:r>
              <a:rPr lang="ru-RU" dirty="0">
                <a:solidFill>
                  <a:srgbClr val="FFFF00"/>
                </a:solidFill>
              </a:rPr>
              <a:t>       18-22 ЧАС_________МЛ</a:t>
            </a:r>
          </a:p>
          <a:p>
            <a:r>
              <a:rPr lang="ru-RU" dirty="0">
                <a:solidFill>
                  <a:srgbClr val="FFFF00"/>
                </a:solidFill>
              </a:rPr>
              <a:t>9.    </a:t>
            </a:r>
            <a:r>
              <a:rPr lang="ru-RU">
                <a:solidFill>
                  <a:srgbClr val="FFFF00"/>
                </a:solidFill>
              </a:rPr>
              <a:t>ПРОКЛАДКИ  ИСПОЛЬЗУЮТСЯ  </a:t>
            </a:r>
            <a:r>
              <a:rPr lang="ru-RU" dirty="0">
                <a:solidFill>
                  <a:srgbClr val="FFFF00"/>
                </a:solidFill>
              </a:rPr>
              <a:t>ПОД: (перечислить)</a:t>
            </a:r>
          </a:p>
          <a:p>
            <a:r>
              <a:rPr lang="ru-RU" dirty="0">
                <a:solidFill>
                  <a:srgbClr val="FFFF00"/>
                </a:solidFill>
              </a:rPr>
              <a:t>10.	ПРОВЕДЕН  МАССАЖ ОКОЛО ________________УЧАСТКОВ________________РАЗ</a:t>
            </a:r>
          </a:p>
          <a:p>
            <a:r>
              <a:rPr lang="ru-RU" dirty="0">
                <a:solidFill>
                  <a:srgbClr val="FFFF00"/>
                </a:solidFill>
              </a:rPr>
              <a:t>11.	ДЛЯ  УХОДА ЗА КОЖЕЙ  ИСПОЛЬЗОВАЛИСЬ (перечислить)</a:t>
            </a:r>
          </a:p>
          <a:p>
            <a:r>
              <a:rPr lang="ru-RU" dirty="0">
                <a:solidFill>
                  <a:srgbClr val="FFFF00"/>
                </a:solidFill>
              </a:rPr>
              <a:t>12.	ЗАМЕЧАНИЯ И КОММЕНТАРИИ: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585" y="1200240"/>
            <a:ext cx="478301" cy="532453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Л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С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Т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Р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Е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Г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С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Т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Р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А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Ц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25278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031" y="75241"/>
            <a:ext cx="857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   ПРОЛЕЖНЕЙ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98" y="982056"/>
            <a:ext cx="119011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buAutoNum type="arabicPeriod"/>
            </a:pPr>
            <a:r>
              <a:rPr lang="ru-RU" sz="2100" dirty="0">
                <a:solidFill>
                  <a:srgbClr val="FFC000"/>
                </a:solidFill>
              </a:rPr>
              <a:t>Пролежень – </a:t>
            </a:r>
            <a:r>
              <a:rPr lang="ru-RU" sz="2100" dirty="0"/>
              <a:t>некроз мягких тканей в местах костных выступов от сдавления, сдвига, трения.</a:t>
            </a:r>
          </a:p>
          <a:p>
            <a:pPr marL="342900" indent="-342900">
              <a:lnSpc>
                <a:spcPts val="2400"/>
              </a:lnSpc>
              <a:buAutoNum type="arabicPeriod"/>
            </a:pPr>
            <a:r>
              <a:rPr lang="ru-RU" sz="2100" dirty="0">
                <a:solidFill>
                  <a:srgbClr val="FFC000"/>
                </a:solidFill>
              </a:rPr>
              <a:t>Причины образования пролежней: </a:t>
            </a:r>
          </a:p>
          <a:p>
            <a:pPr>
              <a:lnSpc>
                <a:spcPts val="2400"/>
              </a:lnSpc>
            </a:pPr>
            <a:r>
              <a:rPr lang="ru-RU" sz="2100" dirty="0">
                <a:solidFill>
                  <a:srgbClr val="FFC000"/>
                </a:solidFill>
              </a:rPr>
              <a:t>     </a:t>
            </a:r>
            <a:r>
              <a:rPr lang="ru-RU" sz="2100" dirty="0"/>
              <a:t>сдавление, сдвиг или действие срезывающей силы, трение</a:t>
            </a:r>
          </a:p>
          <a:p>
            <a:pPr>
              <a:lnSpc>
                <a:spcPts val="2400"/>
              </a:lnSpc>
            </a:pPr>
            <a:r>
              <a:rPr lang="ru-RU" sz="2100" dirty="0">
                <a:solidFill>
                  <a:srgbClr val="FFC000"/>
                </a:solidFill>
              </a:rPr>
              <a:t>3. Места образования пролежней:</a:t>
            </a:r>
          </a:p>
          <a:p>
            <a:pPr>
              <a:lnSpc>
                <a:spcPts val="2400"/>
              </a:lnSpc>
            </a:pPr>
            <a:r>
              <a:rPr lang="ru-RU" sz="2100" dirty="0">
                <a:solidFill>
                  <a:srgbClr val="FFC000"/>
                </a:solidFill>
              </a:rPr>
              <a:t>    </a:t>
            </a:r>
            <a:r>
              <a:rPr lang="ru-RU" sz="2100" dirty="0"/>
              <a:t>в положении на спине, на боку, на животе, сидя</a:t>
            </a:r>
          </a:p>
          <a:p>
            <a:pPr>
              <a:lnSpc>
                <a:spcPts val="2400"/>
              </a:lnSpc>
            </a:pPr>
            <a:r>
              <a:rPr lang="ru-RU" sz="2100" dirty="0">
                <a:solidFill>
                  <a:srgbClr val="FFC000"/>
                </a:solidFill>
              </a:rPr>
              <a:t>4. Факторы риска образования пролежней </a:t>
            </a:r>
            <a:endParaRPr lang="ru-RU" sz="2100" dirty="0"/>
          </a:p>
          <a:p>
            <a:pPr>
              <a:lnSpc>
                <a:spcPts val="2400"/>
              </a:lnSpc>
            </a:pPr>
            <a:r>
              <a:rPr lang="ru-RU" sz="2100" dirty="0">
                <a:solidFill>
                  <a:srgbClr val="FFC000"/>
                </a:solidFill>
              </a:rPr>
              <a:t>5. Шкала оценки риска образования  пролежней:  </a:t>
            </a:r>
            <a:r>
              <a:rPr lang="ru-RU" sz="2100" dirty="0" err="1"/>
              <a:t>Ватерлоу</a:t>
            </a:r>
            <a:endParaRPr lang="ru-RU" sz="2100" dirty="0"/>
          </a:p>
          <a:p>
            <a:pPr>
              <a:lnSpc>
                <a:spcPts val="2400"/>
              </a:lnSpc>
            </a:pPr>
            <a:r>
              <a:rPr lang="ru-RU" sz="2100" dirty="0">
                <a:solidFill>
                  <a:srgbClr val="FFC000"/>
                </a:solidFill>
              </a:rPr>
              <a:t>6. Профилактика образования пролежней: 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100" dirty="0"/>
              <a:t>уменьшение сдавления </a:t>
            </a:r>
            <a:r>
              <a:rPr lang="ru-RU" i="1" dirty="0"/>
              <a:t>(ПП матрас, позиционирование, смена позы каждые </a:t>
            </a:r>
            <a:r>
              <a:rPr lang="ru-RU" i="1"/>
              <a:t>2 часа)</a:t>
            </a:r>
            <a:endParaRPr lang="ru-RU" i="1" dirty="0"/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100" dirty="0"/>
              <a:t>исключение сдвига </a:t>
            </a:r>
            <a:r>
              <a:rPr lang="ru-RU" i="1" dirty="0"/>
              <a:t>(при перемещении, смене белья, уходе за кожей и </a:t>
            </a:r>
          </a:p>
          <a:p>
            <a:pPr>
              <a:lnSpc>
                <a:spcPts val="2400"/>
              </a:lnSpc>
            </a:pPr>
            <a:r>
              <a:rPr lang="ru-RU" i="1" dirty="0"/>
              <a:t>    размещении в постели; не массировать места гиперемии и костных выступов)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100" dirty="0"/>
              <a:t>уход за кожей </a:t>
            </a:r>
            <a:r>
              <a:rPr lang="ru-RU" i="1" dirty="0"/>
              <a:t>(гигиена и применение средств местного воздействия)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100" dirty="0"/>
              <a:t>питание и потребление жидкости</a:t>
            </a:r>
          </a:p>
          <a:p>
            <a:pPr>
              <a:lnSpc>
                <a:spcPts val="2400"/>
              </a:lnSpc>
            </a:pPr>
            <a:r>
              <a:rPr lang="ru-RU" sz="2100" dirty="0">
                <a:solidFill>
                  <a:srgbClr val="FFC000"/>
                </a:solidFill>
              </a:rPr>
              <a:t>7. Регистрация мероприятий ухода: </a:t>
            </a:r>
            <a:endParaRPr lang="ru-RU" sz="2100" dirty="0"/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100" dirty="0"/>
              <a:t> лист наблюдения и ухода за местами возможных пролежней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100" dirty="0"/>
              <a:t> лист учёта питания и жидкости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ru-RU" sz="2100" dirty="0"/>
              <a:t> лист регистрации </a:t>
            </a:r>
            <a:r>
              <a:rPr lang="ru-RU" sz="2100" dirty="0" err="1"/>
              <a:t>противопролежневых</a:t>
            </a:r>
            <a:r>
              <a:rPr lang="ru-RU" sz="2100" dirty="0"/>
              <a:t> мероприятий в истории болезни</a:t>
            </a:r>
          </a:p>
        </p:txBody>
      </p:sp>
    </p:spTree>
    <p:extLst>
      <p:ext uri="{BB962C8B-B14F-4D97-AF65-F5344CB8AC3E}">
        <p14:creationId xmlns:p14="http://schemas.microsoft.com/office/powerpoint/2010/main" val="24821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937" y="1903711"/>
            <a:ext cx="5754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БЛАГОДАРЮ </a:t>
            </a:r>
          </a:p>
          <a:p>
            <a:pPr algn="ctr"/>
            <a:r>
              <a:rPr lang="ru-RU" sz="6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 </a:t>
            </a:r>
          </a:p>
          <a:p>
            <a:pPr algn="ctr"/>
            <a:r>
              <a:rPr lang="ru-RU" sz="6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ВНИМАНИЕ</a:t>
            </a:r>
          </a:p>
        </p:txBody>
      </p:sp>
      <p:pic>
        <p:nvPicPr>
          <p:cNvPr id="6146" name="Picture 2" descr="https://jo-shiki.com/wp-content/uploads/2016/02/642ad92c7f9d4553cb3f0211c20a7bc2_s-e14543831299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r="8041"/>
          <a:stretch/>
        </p:blipFill>
        <p:spPr bwMode="auto">
          <a:xfrm>
            <a:off x="6939280" y="1190942"/>
            <a:ext cx="3078480" cy="414337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0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711" y="430841"/>
            <a:ext cx="857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ПРОФИЛАКТИКА   ПРОЛЕЖНЕЙ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1319" y="2790536"/>
            <a:ext cx="10223162" cy="336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  <a:buAutoNum type="arabicPeriod"/>
            </a:pPr>
            <a:r>
              <a:rPr lang="ru-RU" sz="2400" dirty="0">
                <a:solidFill>
                  <a:srgbClr val="FFC000"/>
                </a:solidFill>
              </a:rPr>
              <a:t>Что такое пролежень. </a:t>
            </a:r>
            <a:endParaRPr lang="ru-RU" sz="2400" dirty="0"/>
          </a:p>
          <a:p>
            <a:pPr marL="342900" indent="-342900">
              <a:lnSpc>
                <a:spcPts val="3700"/>
              </a:lnSpc>
              <a:buAutoNum type="arabicPeriod"/>
            </a:pPr>
            <a:r>
              <a:rPr lang="ru-RU" sz="2400" dirty="0">
                <a:solidFill>
                  <a:srgbClr val="FFC000"/>
                </a:solidFill>
              </a:rPr>
              <a:t>Причины образования пролежней.</a:t>
            </a:r>
            <a:endParaRPr lang="ru-RU" sz="2400" dirty="0"/>
          </a:p>
          <a:p>
            <a:pPr>
              <a:lnSpc>
                <a:spcPts val="3700"/>
              </a:lnSpc>
            </a:pPr>
            <a:r>
              <a:rPr lang="ru-RU" sz="2400" dirty="0">
                <a:solidFill>
                  <a:srgbClr val="FFC000"/>
                </a:solidFill>
              </a:rPr>
              <a:t>3. Места образования пролежней.</a:t>
            </a:r>
            <a:endParaRPr lang="ru-RU" sz="2400" dirty="0"/>
          </a:p>
          <a:p>
            <a:pPr>
              <a:lnSpc>
                <a:spcPts val="3700"/>
              </a:lnSpc>
            </a:pPr>
            <a:r>
              <a:rPr lang="ru-RU" sz="2400" dirty="0">
                <a:solidFill>
                  <a:srgbClr val="FFC000"/>
                </a:solidFill>
              </a:rPr>
              <a:t>4. Факторы риска образования пролежней.</a:t>
            </a:r>
            <a:endParaRPr lang="ru-RU" sz="2400" dirty="0"/>
          </a:p>
          <a:p>
            <a:pPr>
              <a:lnSpc>
                <a:spcPts val="3700"/>
              </a:lnSpc>
            </a:pPr>
            <a:r>
              <a:rPr lang="ru-RU" sz="2400" dirty="0">
                <a:solidFill>
                  <a:srgbClr val="FFC000"/>
                </a:solidFill>
              </a:rPr>
              <a:t>5. Шкала оценки риска образования  пролежней.</a:t>
            </a:r>
            <a:endParaRPr lang="ru-RU" sz="2400" dirty="0"/>
          </a:p>
          <a:p>
            <a:pPr>
              <a:lnSpc>
                <a:spcPts val="3700"/>
              </a:lnSpc>
            </a:pPr>
            <a:r>
              <a:rPr lang="ru-RU" sz="2400" dirty="0">
                <a:solidFill>
                  <a:srgbClr val="FFC000"/>
                </a:solidFill>
              </a:rPr>
              <a:t>6. 4 направления профилактики образования пролежней.</a:t>
            </a:r>
            <a:endParaRPr lang="ru-RU" sz="2400" dirty="0"/>
          </a:p>
          <a:p>
            <a:pPr>
              <a:lnSpc>
                <a:spcPts val="3700"/>
              </a:lnSpc>
            </a:pPr>
            <a:r>
              <a:rPr lang="ru-RU" sz="2400" dirty="0">
                <a:solidFill>
                  <a:srgbClr val="FFC000"/>
                </a:solidFill>
              </a:rPr>
              <a:t>7. Как регистрировать мероприятия ухода.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25600" y="1629073"/>
            <a:ext cx="739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</a:rPr>
              <a:t>ЧТО МОЖНО УЗНАТЬ ИЗ ЭТОЙ ПРЕЗЕНТАЦИИ  ?</a:t>
            </a:r>
          </a:p>
        </p:txBody>
      </p:sp>
    </p:spTree>
    <p:extLst>
      <p:ext uri="{BB962C8B-B14F-4D97-AF65-F5344CB8AC3E}">
        <p14:creationId xmlns:p14="http://schemas.microsoft.com/office/powerpoint/2010/main" val="33367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969" y="405232"/>
            <a:ext cx="8861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ОПРЕДЕЛЕНИЕ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117" y="2314116"/>
            <a:ext cx="56222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Пролежень – это некроз (омертвение) мягких тканей  в местах сдавления, сдвига и трения между скелетом человека и поверхностью, на которой он находится</a:t>
            </a:r>
            <a:r>
              <a:rPr lang="en-US" sz="3200" dirty="0"/>
              <a:t>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14385"/>
          <a:stretch/>
        </p:blipFill>
        <p:spPr>
          <a:xfrm>
            <a:off x="6941126" y="2174385"/>
            <a:ext cx="4059383" cy="338137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5434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3375" y="375157"/>
            <a:ext cx="9453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ПРИЧИНЫ</a:t>
            </a:r>
            <a:r>
              <a:rPr lang="ru-RU" sz="4400" b="1" dirty="0"/>
              <a:t>   </a:t>
            </a:r>
            <a:r>
              <a:rPr lang="ru-RU" sz="4400" dirty="0"/>
              <a:t>сдавление и трение</a:t>
            </a:r>
            <a:r>
              <a:rPr lang="ru-RU" sz="4400" b="1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4" b="8162"/>
          <a:stretch/>
        </p:blipFill>
        <p:spPr>
          <a:xfrm>
            <a:off x="1229659" y="1537500"/>
            <a:ext cx="9151471" cy="501293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686799" y="4043968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 НЕРВОВ</a:t>
            </a:r>
          </a:p>
        </p:txBody>
      </p:sp>
    </p:spTree>
    <p:extLst>
      <p:ext uri="{BB962C8B-B14F-4D97-AF65-F5344CB8AC3E}">
        <p14:creationId xmlns:p14="http://schemas.microsoft.com/office/powerpoint/2010/main" val="2409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353" y="368803"/>
            <a:ext cx="9628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ПРИЧИНЫ</a:t>
            </a:r>
            <a:r>
              <a:rPr lang="ru-RU" sz="4400" b="1" dirty="0"/>
              <a:t>   </a:t>
            </a:r>
            <a:r>
              <a:rPr lang="ru-RU" sz="4400" dirty="0"/>
              <a:t>сдвиг или действие</a:t>
            </a:r>
          </a:p>
          <a:p>
            <a:r>
              <a:rPr lang="ru-RU" sz="4400" dirty="0"/>
              <a:t>                    срезывающей силы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376" y="1815353"/>
            <a:ext cx="962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9" y="2086376"/>
            <a:ext cx="4766986" cy="334703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7"/>
          <a:stretch/>
        </p:blipFill>
        <p:spPr>
          <a:xfrm>
            <a:off x="6235108" y="2062489"/>
            <a:ext cx="5396600" cy="337092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3212" y="5624183"/>
            <a:ext cx="11313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Кожа остаётся в соприкосновении с поверхностью, скелет смещается вниз. 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</a:rPr>
              <a:t>В глубине тканей происходит разрыв капилляров, нервов и тканей.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</a:rPr>
              <a:t>Действие этой причины приводит к образованию глубоких пролежней.</a:t>
            </a:r>
          </a:p>
        </p:txBody>
      </p:sp>
    </p:spTree>
    <p:extLst>
      <p:ext uri="{BB962C8B-B14F-4D97-AF65-F5344CB8AC3E}">
        <p14:creationId xmlns:p14="http://schemas.microsoft.com/office/powerpoint/2010/main" val="21565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259" y="576863"/>
            <a:ext cx="10233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МЕСТА ОБРАЗОВАНИЯ  ПРОЛЕЖНЕЙ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4939" y="1770810"/>
            <a:ext cx="580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в положении  на  спине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85"/>
          <a:stretch/>
        </p:blipFill>
        <p:spPr>
          <a:xfrm>
            <a:off x="1502383" y="3168146"/>
            <a:ext cx="8919088" cy="216187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81289" y="5357728"/>
            <a:ext cx="95877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затылок    лопатки    локти   крестец                                              пятки     </a:t>
            </a:r>
          </a:p>
          <a:p>
            <a:r>
              <a:rPr lang="ru-RU" sz="2000" dirty="0"/>
              <a:t>                  и рёбра</a:t>
            </a:r>
          </a:p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096933" y="5452533"/>
            <a:ext cx="1253067" cy="33866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259" y="576863"/>
            <a:ext cx="10233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МЕСТА ОБРАЗОВАНИЯ  ПРОЛЕЖНЕЙ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8386" y="1606824"/>
            <a:ext cx="580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в положении  на  боку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9073" y="5299155"/>
            <a:ext cx="10799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     ухо       рёбра     *подвздошная  кость      колени           лодыжка </a:t>
            </a:r>
          </a:p>
          <a:p>
            <a:r>
              <a:rPr lang="ru-RU" sz="2000" dirty="0"/>
              <a:t>                                       **большой вертел        (наружная,       (снаружи и внутри)</a:t>
            </a:r>
          </a:p>
          <a:p>
            <a:r>
              <a:rPr lang="ru-RU" sz="2000" dirty="0"/>
              <a:t>                                          бедренной кости       внутренняя       наружный край стопы</a:t>
            </a:r>
          </a:p>
          <a:p>
            <a:r>
              <a:rPr lang="ru-RU" sz="2000" dirty="0"/>
              <a:t>                                                                                поверхность)                        </a:t>
            </a:r>
            <a:r>
              <a:rPr lang="ru-RU" dirty="0"/>
              <a:t>                                   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9" b="548"/>
          <a:stretch/>
        </p:blipFill>
        <p:spPr>
          <a:xfrm>
            <a:off x="1337982" y="2430216"/>
            <a:ext cx="8774206" cy="261777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86162" y="4776820"/>
            <a:ext cx="119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*    **</a:t>
            </a:r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9391300" y="4557390"/>
            <a:ext cx="501042" cy="9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28533" y="5588000"/>
            <a:ext cx="2844800" cy="9144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259" y="576863"/>
            <a:ext cx="10233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МЕСТА ОБРАЗОВАНИЯ  ПРОЛЕЖНЕЙ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974" y="1725247"/>
            <a:ext cx="580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/>
              <a:t>в положении  на животе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b="66831"/>
          <a:stretch/>
        </p:blipFill>
        <p:spPr>
          <a:xfrm>
            <a:off x="1434783" y="2688964"/>
            <a:ext cx="9094265" cy="234649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0181" y="5088728"/>
            <a:ext cx="1008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пальцы                   колени                гребни           рёбра                   скулы</a:t>
            </a:r>
          </a:p>
          <a:p>
            <a:r>
              <a:rPr lang="ru-RU" dirty="0"/>
              <a:t>                                                            подвздошных     грудина           локти</a:t>
            </a:r>
          </a:p>
          <a:p>
            <a:r>
              <a:rPr lang="ru-RU" dirty="0"/>
              <a:t>                                                                костей  и</a:t>
            </a:r>
          </a:p>
          <a:p>
            <a:r>
              <a:rPr lang="ru-RU" dirty="0"/>
              <a:t>                                                                   лобок</a:t>
            </a:r>
          </a:p>
        </p:txBody>
      </p:sp>
    </p:spTree>
    <p:extLst>
      <p:ext uri="{BB962C8B-B14F-4D97-AF65-F5344CB8AC3E}">
        <p14:creationId xmlns:p14="http://schemas.microsoft.com/office/powerpoint/2010/main" val="19246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1070</TotalTime>
  <Words>1524</Words>
  <Application>Microsoft Office PowerPoint</Application>
  <PresentationFormat>Широкоэкранный</PresentationFormat>
  <Paragraphs>463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Tahoma</vt:lpstr>
      <vt:lpstr>Times New Roman</vt:lpstr>
      <vt:lpstr>Wingdings 3</vt:lpstr>
      <vt:lpstr>Ион</vt:lpstr>
      <vt:lpstr>ПРОФИЛАКТИКА ПРОЛЕЖНЕЙ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ПРОЛЕЖНЕЙ</dc:title>
  <dc:creator>Lenovo</dc:creator>
  <cp:lastModifiedBy>Анастасия Ефанова</cp:lastModifiedBy>
  <cp:revision>105</cp:revision>
  <dcterms:created xsi:type="dcterms:W3CDTF">2017-10-12T18:04:31Z</dcterms:created>
  <dcterms:modified xsi:type="dcterms:W3CDTF">2024-02-09T10:00:52Z</dcterms:modified>
</cp:coreProperties>
</file>