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256" r:id="rId2"/>
    <p:sldId id="333" r:id="rId3"/>
    <p:sldId id="259" r:id="rId4"/>
    <p:sldId id="332" r:id="rId5"/>
    <p:sldId id="260" r:id="rId6"/>
    <p:sldId id="265" r:id="rId7"/>
    <p:sldId id="257" r:id="rId8"/>
    <p:sldId id="305" r:id="rId9"/>
    <p:sldId id="304" r:id="rId10"/>
    <p:sldId id="261" r:id="rId11"/>
    <p:sldId id="306" r:id="rId12"/>
    <p:sldId id="307" r:id="rId13"/>
    <p:sldId id="308" r:id="rId14"/>
    <p:sldId id="334" r:id="rId15"/>
    <p:sldId id="338" r:id="rId16"/>
    <p:sldId id="336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12" r:id="rId25"/>
    <p:sldId id="343" r:id="rId26"/>
    <p:sldId id="346" r:id="rId27"/>
    <p:sldId id="347" r:id="rId28"/>
    <p:sldId id="258" r:id="rId29"/>
    <p:sldId id="342" r:id="rId30"/>
    <p:sldId id="344" r:id="rId31"/>
    <p:sldId id="339" r:id="rId32"/>
    <p:sldId id="340" r:id="rId33"/>
    <p:sldId id="331" r:id="rId34"/>
    <p:sldId id="321" r:id="rId35"/>
    <p:sldId id="322" r:id="rId36"/>
    <p:sldId id="323" r:id="rId37"/>
    <p:sldId id="324" r:id="rId38"/>
    <p:sldId id="301" r:id="rId39"/>
    <p:sldId id="300" r:id="rId40"/>
    <p:sldId id="268" r:id="rId41"/>
    <p:sldId id="325" r:id="rId42"/>
    <p:sldId id="326" r:id="rId43"/>
    <p:sldId id="327" r:id="rId44"/>
    <p:sldId id="328" r:id="rId45"/>
    <p:sldId id="330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02" r:id="rId5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>
      <p:cViewPr varScale="1">
        <p:scale>
          <a:sx n="84" d="100"/>
          <a:sy n="84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2D455-5F35-4DF6-A69A-49179ABA0C69}" type="doc">
      <dgm:prSet loTypeId="urn:microsoft.com/office/officeart/2005/8/layout/vList4#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ED3EA1E-73D7-4425-A881-CB9301A37471}">
      <dgm:prSet phldrT="[Текст]"/>
      <dgm:spPr/>
      <dgm:t>
        <a:bodyPr/>
        <a:lstStyle/>
        <a:p>
          <a:r>
            <a:rPr lang="ru-RU" dirty="0" smtClean="0"/>
            <a:t>Больные </a:t>
          </a:r>
          <a:endParaRPr lang="ru-RU" dirty="0"/>
        </a:p>
      </dgm:t>
    </dgm:pt>
    <dgm:pt modelId="{2202E89F-B27C-4363-8B03-4561F5E4C3AF}" type="parTrans" cxnId="{7E3219FF-E0EB-4679-B5D8-D4BD5712D086}">
      <dgm:prSet/>
      <dgm:spPr/>
      <dgm:t>
        <a:bodyPr/>
        <a:lstStyle/>
        <a:p>
          <a:endParaRPr lang="ru-RU"/>
        </a:p>
      </dgm:t>
    </dgm:pt>
    <dgm:pt modelId="{0F38E123-DB7C-472D-95A0-39DF7050231A}" type="sibTrans" cxnId="{7E3219FF-E0EB-4679-B5D8-D4BD5712D086}">
      <dgm:prSet/>
      <dgm:spPr/>
      <dgm:t>
        <a:bodyPr/>
        <a:lstStyle/>
        <a:p>
          <a:endParaRPr lang="ru-RU"/>
        </a:p>
      </dgm:t>
    </dgm:pt>
    <dgm:pt modelId="{E6E26018-47AC-4ABE-9D53-20DEB9A8F830}">
      <dgm:prSet phldrT="[Текст]"/>
      <dgm:spPr/>
      <dgm:t>
        <a:bodyPr/>
        <a:lstStyle/>
        <a:p>
          <a:r>
            <a:rPr lang="ru-RU" dirty="0" smtClean="0"/>
            <a:t>Основной источник; роль в распространении ВБИ при различных нозологических формах и в различных стационарах варьирует.</a:t>
          </a:r>
          <a:endParaRPr lang="ru-RU" dirty="0"/>
        </a:p>
      </dgm:t>
    </dgm:pt>
    <dgm:pt modelId="{90690EF5-467A-4DDB-B3FA-798C19A9131F}" type="parTrans" cxnId="{39DB7D6C-55D6-43AC-8E64-96665A4AD387}">
      <dgm:prSet/>
      <dgm:spPr/>
      <dgm:t>
        <a:bodyPr/>
        <a:lstStyle/>
        <a:p>
          <a:endParaRPr lang="ru-RU"/>
        </a:p>
      </dgm:t>
    </dgm:pt>
    <dgm:pt modelId="{3F43FA4D-C787-4329-8D69-C64654FB7A26}" type="sibTrans" cxnId="{39DB7D6C-55D6-43AC-8E64-96665A4AD387}">
      <dgm:prSet/>
      <dgm:spPr/>
      <dgm:t>
        <a:bodyPr/>
        <a:lstStyle/>
        <a:p>
          <a:endParaRPr lang="ru-RU"/>
        </a:p>
      </dgm:t>
    </dgm:pt>
    <dgm:pt modelId="{B27F9779-3ADF-418D-98B1-543EDA91AD6F}">
      <dgm:prSet phldrT="[Текст]"/>
      <dgm:spPr/>
      <dgm:t>
        <a:bodyPr/>
        <a:lstStyle/>
        <a:p>
          <a:r>
            <a:rPr lang="ru-RU" dirty="0" smtClean="0"/>
            <a:t>Носители</a:t>
          </a:r>
          <a:endParaRPr lang="ru-RU" dirty="0"/>
        </a:p>
      </dgm:t>
    </dgm:pt>
    <dgm:pt modelId="{F96C9194-4CD2-4717-8E6C-CF999D41A96A}" type="parTrans" cxnId="{F6CABF82-752B-4A1E-A8BA-837CADD79FB0}">
      <dgm:prSet/>
      <dgm:spPr/>
      <dgm:t>
        <a:bodyPr/>
        <a:lstStyle/>
        <a:p>
          <a:endParaRPr lang="ru-RU"/>
        </a:p>
      </dgm:t>
    </dgm:pt>
    <dgm:pt modelId="{899CC890-7BA1-4C02-A205-B0F8F045ABE3}" type="sibTrans" cxnId="{F6CABF82-752B-4A1E-A8BA-837CADD79FB0}">
      <dgm:prSet/>
      <dgm:spPr/>
      <dgm:t>
        <a:bodyPr/>
        <a:lstStyle/>
        <a:p>
          <a:endParaRPr lang="ru-RU"/>
        </a:p>
      </dgm:t>
    </dgm:pt>
    <dgm:pt modelId="{D57CD387-D19C-4432-93D0-4671604994FA}">
      <dgm:prSet phldrT="[Текст]"/>
      <dgm:spPr/>
      <dgm:t>
        <a:bodyPr/>
        <a:lstStyle/>
        <a:p>
          <a:r>
            <a:rPr lang="ru-RU" dirty="0" smtClean="0"/>
            <a:t>Имеют большое значение в распространении стафилококковых инфекций, гепатитов В, С, сальмонеллёзов, </a:t>
          </a:r>
          <a:r>
            <a:rPr lang="ru-RU" dirty="0" err="1" smtClean="0"/>
            <a:t>шигеллёзов</a:t>
          </a:r>
          <a:r>
            <a:rPr lang="ru-RU" dirty="0" smtClean="0"/>
            <a:t>.</a:t>
          </a:r>
          <a:endParaRPr lang="ru-RU" dirty="0"/>
        </a:p>
      </dgm:t>
    </dgm:pt>
    <dgm:pt modelId="{41E95D06-69E9-4394-B97C-F81B70D7E601}" type="parTrans" cxnId="{248813AB-042C-40CC-AA1F-1E4CAC26078B}">
      <dgm:prSet/>
      <dgm:spPr/>
      <dgm:t>
        <a:bodyPr/>
        <a:lstStyle/>
        <a:p>
          <a:endParaRPr lang="ru-RU"/>
        </a:p>
      </dgm:t>
    </dgm:pt>
    <dgm:pt modelId="{1E37D544-4C60-4A57-AFF0-787CA9B9008E}" type="sibTrans" cxnId="{248813AB-042C-40CC-AA1F-1E4CAC26078B}">
      <dgm:prSet/>
      <dgm:spPr/>
      <dgm:t>
        <a:bodyPr/>
        <a:lstStyle/>
        <a:p>
          <a:endParaRPr lang="ru-RU"/>
        </a:p>
      </dgm:t>
    </dgm:pt>
    <dgm:pt modelId="{BEC01EE9-8858-4FC8-8E7F-3B63E48839B8}" type="pres">
      <dgm:prSet presAssocID="{3CC2D455-5F35-4DF6-A69A-49179ABA0C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8B288-04E2-4516-BCCD-63F57D1847F3}" type="pres">
      <dgm:prSet presAssocID="{0ED3EA1E-73D7-4425-A881-CB9301A37471}" presName="comp" presStyleCnt="0"/>
      <dgm:spPr/>
      <dgm:t>
        <a:bodyPr/>
        <a:lstStyle/>
        <a:p>
          <a:endParaRPr lang="ru-RU"/>
        </a:p>
      </dgm:t>
    </dgm:pt>
    <dgm:pt modelId="{B9DCC5BA-72D2-48C6-A26C-851A9B6FD1E6}" type="pres">
      <dgm:prSet presAssocID="{0ED3EA1E-73D7-4425-A881-CB9301A37471}" presName="box" presStyleLbl="node1" presStyleIdx="0" presStyleCnt="2"/>
      <dgm:spPr/>
      <dgm:t>
        <a:bodyPr/>
        <a:lstStyle/>
        <a:p>
          <a:endParaRPr lang="ru-RU"/>
        </a:p>
      </dgm:t>
    </dgm:pt>
    <dgm:pt modelId="{8F6E1E77-84A5-4361-8489-382848AE5136}" type="pres">
      <dgm:prSet presAssocID="{0ED3EA1E-73D7-4425-A881-CB9301A3747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245551-572F-453D-815E-B67D4418C939}" type="pres">
      <dgm:prSet presAssocID="{0ED3EA1E-73D7-4425-A881-CB9301A3747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6225D-D0DB-45D9-9910-C8BA2C14BB74}" type="pres">
      <dgm:prSet presAssocID="{0F38E123-DB7C-472D-95A0-39DF7050231A}" presName="spacer" presStyleCnt="0"/>
      <dgm:spPr/>
      <dgm:t>
        <a:bodyPr/>
        <a:lstStyle/>
        <a:p>
          <a:endParaRPr lang="ru-RU"/>
        </a:p>
      </dgm:t>
    </dgm:pt>
    <dgm:pt modelId="{AD232014-05B7-455E-84B5-41C9DCAD3078}" type="pres">
      <dgm:prSet presAssocID="{B27F9779-3ADF-418D-98B1-543EDA91AD6F}" presName="comp" presStyleCnt="0"/>
      <dgm:spPr/>
      <dgm:t>
        <a:bodyPr/>
        <a:lstStyle/>
        <a:p>
          <a:endParaRPr lang="ru-RU"/>
        </a:p>
      </dgm:t>
    </dgm:pt>
    <dgm:pt modelId="{EDF39835-02E1-415E-AF59-0EE768D070B8}" type="pres">
      <dgm:prSet presAssocID="{B27F9779-3ADF-418D-98B1-543EDA91AD6F}" presName="box" presStyleLbl="node1" presStyleIdx="1" presStyleCnt="2"/>
      <dgm:spPr/>
      <dgm:t>
        <a:bodyPr/>
        <a:lstStyle/>
        <a:p>
          <a:endParaRPr lang="ru-RU"/>
        </a:p>
      </dgm:t>
    </dgm:pt>
    <dgm:pt modelId="{1599A8BC-FC79-470A-A532-EB34C58F2251}" type="pres">
      <dgm:prSet presAssocID="{B27F9779-3ADF-418D-98B1-543EDA91AD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357889-5F27-40CC-81BF-7F9FD40304D9}" type="pres">
      <dgm:prSet presAssocID="{B27F9779-3ADF-418D-98B1-543EDA91AD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75D49-5235-473C-9ABD-BD308DF16558}" type="presOf" srcId="{3CC2D455-5F35-4DF6-A69A-49179ABA0C69}" destId="{BEC01EE9-8858-4FC8-8E7F-3B63E48839B8}" srcOrd="0" destOrd="0" presId="urn:microsoft.com/office/officeart/2005/8/layout/vList4#1"/>
    <dgm:cxn modelId="{E7681D7F-360A-4902-922D-1207EC3746DB}" type="presOf" srcId="{0ED3EA1E-73D7-4425-A881-CB9301A37471}" destId="{79245551-572F-453D-815E-B67D4418C939}" srcOrd="1" destOrd="0" presId="urn:microsoft.com/office/officeart/2005/8/layout/vList4#1"/>
    <dgm:cxn modelId="{F6CABF82-752B-4A1E-A8BA-837CADD79FB0}" srcId="{3CC2D455-5F35-4DF6-A69A-49179ABA0C69}" destId="{B27F9779-3ADF-418D-98B1-543EDA91AD6F}" srcOrd="1" destOrd="0" parTransId="{F96C9194-4CD2-4717-8E6C-CF999D41A96A}" sibTransId="{899CC890-7BA1-4C02-A205-B0F8F045ABE3}"/>
    <dgm:cxn modelId="{35BC355F-8C3B-435E-9034-5CA2505FBBE9}" type="presOf" srcId="{D57CD387-D19C-4432-93D0-4671604994FA}" destId="{EDF39835-02E1-415E-AF59-0EE768D070B8}" srcOrd="0" destOrd="1" presId="urn:microsoft.com/office/officeart/2005/8/layout/vList4#1"/>
    <dgm:cxn modelId="{CD9D5409-0A6E-4CFB-B704-EF1F5C29CDBD}" type="presOf" srcId="{B27F9779-3ADF-418D-98B1-543EDA91AD6F}" destId="{EDF39835-02E1-415E-AF59-0EE768D070B8}" srcOrd="0" destOrd="0" presId="urn:microsoft.com/office/officeart/2005/8/layout/vList4#1"/>
    <dgm:cxn modelId="{BAF108CC-F510-4BA5-8EB6-CAC4DE059F69}" type="presOf" srcId="{E6E26018-47AC-4ABE-9D53-20DEB9A8F830}" destId="{B9DCC5BA-72D2-48C6-A26C-851A9B6FD1E6}" srcOrd="0" destOrd="1" presId="urn:microsoft.com/office/officeart/2005/8/layout/vList4#1"/>
    <dgm:cxn modelId="{39DB7D6C-55D6-43AC-8E64-96665A4AD387}" srcId="{0ED3EA1E-73D7-4425-A881-CB9301A37471}" destId="{E6E26018-47AC-4ABE-9D53-20DEB9A8F830}" srcOrd="0" destOrd="0" parTransId="{90690EF5-467A-4DDB-B3FA-798C19A9131F}" sibTransId="{3F43FA4D-C787-4329-8D69-C64654FB7A26}"/>
    <dgm:cxn modelId="{248813AB-042C-40CC-AA1F-1E4CAC26078B}" srcId="{B27F9779-3ADF-418D-98B1-543EDA91AD6F}" destId="{D57CD387-D19C-4432-93D0-4671604994FA}" srcOrd="0" destOrd="0" parTransId="{41E95D06-69E9-4394-B97C-F81B70D7E601}" sibTransId="{1E37D544-4C60-4A57-AFF0-787CA9B9008E}"/>
    <dgm:cxn modelId="{36FC65BA-15B1-46D7-9AE5-A2A6E4272F0E}" type="presOf" srcId="{E6E26018-47AC-4ABE-9D53-20DEB9A8F830}" destId="{79245551-572F-453D-815E-B67D4418C939}" srcOrd="1" destOrd="1" presId="urn:microsoft.com/office/officeart/2005/8/layout/vList4#1"/>
    <dgm:cxn modelId="{5F3553F8-1D1E-4E59-B06C-1816B2221E97}" type="presOf" srcId="{D57CD387-D19C-4432-93D0-4671604994FA}" destId="{EE357889-5F27-40CC-81BF-7F9FD40304D9}" srcOrd="1" destOrd="1" presId="urn:microsoft.com/office/officeart/2005/8/layout/vList4#1"/>
    <dgm:cxn modelId="{7E3219FF-E0EB-4679-B5D8-D4BD5712D086}" srcId="{3CC2D455-5F35-4DF6-A69A-49179ABA0C69}" destId="{0ED3EA1E-73D7-4425-A881-CB9301A37471}" srcOrd="0" destOrd="0" parTransId="{2202E89F-B27C-4363-8B03-4561F5E4C3AF}" sibTransId="{0F38E123-DB7C-472D-95A0-39DF7050231A}"/>
    <dgm:cxn modelId="{DC06F89A-1BE6-468D-9713-938046780FA6}" type="presOf" srcId="{0ED3EA1E-73D7-4425-A881-CB9301A37471}" destId="{B9DCC5BA-72D2-48C6-A26C-851A9B6FD1E6}" srcOrd="0" destOrd="0" presId="urn:microsoft.com/office/officeart/2005/8/layout/vList4#1"/>
    <dgm:cxn modelId="{098CA5FE-B5DA-4CDA-901E-FCD822354738}" type="presOf" srcId="{B27F9779-3ADF-418D-98B1-543EDA91AD6F}" destId="{EE357889-5F27-40CC-81BF-7F9FD40304D9}" srcOrd="1" destOrd="0" presId="urn:microsoft.com/office/officeart/2005/8/layout/vList4#1"/>
    <dgm:cxn modelId="{9745A57C-0B91-43AB-85F6-FCA1B146C2E4}" type="presParOf" srcId="{BEC01EE9-8858-4FC8-8E7F-3B63E48839B8}" destId="{9ED8B288-04E2-4516-BCCD-63F57D1847F3}" srcOrd="0" destOrd="0" presId="urn:microsoft.com/office/officeart/2005/8/layout/vList4#1"/>
    <dgm:cxn modelId="{D8E89DDF-5359-41C2-A44C-8964189FCCB3}" type="presParOf" srcId="{9ED8B288-04E2-4516-BCCD-63F57D1847F3}" destId="{B9DCC5BA-72D2-48C6-A26C-851A9B6FD1E6}" srcOrd="0" destOrd="0" presId="urn:microsoft.com/office/officeart/2005/8/layout/vList4#1"/>
    <dgm:cxn modelId="{B5F876D6-4C52-40F2-A4E6-1EF71A461133}" type="presParOf" srcId="{9ED8B288-04E2-4516-BCCD-63F57D1847F3}" destId="{8F6E1E77-84A5-4361-8489-382848AE5136}" srcOrd="1" destOrd="0" presId="urn:microsoft.com/office/officeart/2005/8/layout/vList4#1"/>
    <dgm:cxn modelId="{28DA804A-09BF-4F05-A6BD-2D9DE3D338FE}" type="presParOf" srcId="{9ED8B288-04E2-4516-BCCD-63F57D1847F3}" destId="{79245551-572F-453D-815E-B67D4418C939}" srcOrd="2" destOrd="0" presId="urn:microsoft.com/office/officeart/2005/8/layout/vList4#1"/>
    <dgm:cxn modelId="{35BDB301-D92B-45E8-BD06-F6068999573F}" type="presParOf" srcId="{BEC01EE9-8858-4FC8-8E7F-3B63E48839B8}" destId="{D5B6225D-D0DB-45D9-9910-C8BA2C14BB74}" srcOrd="1" destOrd="0" presId="urn:microsoft.com/office/officeart/2005/8/layout/vList4#1"/>
    <dgm:cxn modelId="{DF8CAB8C-E66B-454F-B70F-83DA1892217C}" type="presParOf" srcId="{BEC01EE9-8858-4FC8-8E7F-3B63E48839B8}" destId="{AD232014-05B7-455E-84B5-41C9DCAD3078}" srcOrd="2" destOrd="0" presId="urn:microsoft.com/office/officeart/2005/8/layout/vList4#1"/>
    <dgm:cxn modelId="{A959E6AD-144E-4284-AA12-C9C70B220A67}" type="presParOf" srcId="{AD232014-05B7-455E-84B5-41C9DCAD3078}" destId="{EDF39835-02E1-415E-AF59-0EE768D070B8}" srcOrd="0" destOrd="0" presId="urn:microsoft.com/office/officeart/2005/8/layout/vList4#1"/>
    <dgm:cxn modelId="{A09762D7-4897-4DEC-AED4-0099C0817198}" type="presParOf" srcId="{AD232014-05B7-455E-84B5-41C9DCAD3078}" destId="{1599A8BC-FC79-470A-A532-EB34C58F2251}" srcOrd="1" destOrd="0" presId="urn:microsoft.com/office/officeart/2005/8/layout/vList4#1"/>
    <dgm:cxn modelId="{1CC239DD-7847-4583-8D5F-585D2193CE6A}" type="presParOf" srcId="{AD232014-05B7-455E-84B5-41C9DCAD3078}" destId="{EE357889-5F27-40CC-81BF-7F9FD40304D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138B6-FC76-422C-846C-C386C368F1C2}" type="doc">
      <dgm:prSet loTypeId="urn:microsoft.com/office/officeart/2005/8/layout/vList4#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8D6FC3C-DC97-4176-BEBE-4035AF65088E}">
      <dgm:prSet phldrT="[Текст]" custT="1"/>
      <dgm:spPr/>
      <dgm:t>
        <a:bodyPr/>
        <a:lstStyle/>
        <a:p>
          <a:r>
            <a:rPr lang="ru-RU" sz="2000" dirty="0" smtClean="0"/>
            <a:t>Медицинские работники</a:t>
          </a:r>
          <a:endParaRPr lang="ru-RU" sz="2000" dirty="0"/>
        </a:p>
      </dgm:t>
    </dgm:pt>
    <dgm:pt modelId="{F2F02D1F-D40D-4CAC-B5C8-445714527E61}" type="parTrans" cxnId="{A846AC8F-8228-4047-8813-A5F7392A69C5}">
      <dgm:prSet/>
      <dgm:spPr/>
      <dgm:t>
        <a:bodyPr/>
        <a:lstStyle/>
        <a:p>
          <a:endParaRPr lang="ru-RU"/>
        </a:p>
      </dgm:t>
    </dgm:pt>
    <dgm:pt modelId="{1C29771A-8437-4E9D-8765-DE5B5672B144}" type="sibTrans" cxnId="{A846AC8F-8228-4047-8813-A5F7392A69C5}">
      <dgm:prSet/>
      <dgm:spPr/>
      <dgm:t>
        <a:bodyPr/>
        <a:lstStyle/>
        <a:p>
          <a:endParaRPr lang="ru-RU"/>
        </a:p>
      </dgm:t>
    </dgm:pt>
    <dgm:pt modelId="{8B7EB79A-7885-416D-8E87-3F9A56C0294D}">
      <dgm:prSet phldrT="[Текст]" custT="1"/>
      <dgm:spPr/>
      <dgm:t>
        <a:bodyPr/>
        <a:lstStyle/>
        <a:p>
          <a:r>
            <a:rPr lang="ru-RU" sz="1800" dirty="0" smtClean="0"/>
            <a:t>Чаще бессимптомные носители преимущественно «госпитальных» штаммов; играют важную роль в распространении возбудителей респираторных инфекций (пневмоцистозов, пневмоний, бронхитов и ОРВИ и др. инфекции). </a:t>
          </a:r>
          <a:endParaRPr lang="ru-RU" sz="1800" dirty="0"/>
        </a:p>
      </dgm:t>
    </dgm:pt>
    <dgm:pt modelId="{B5E5A517-61D0-49CF-AFE8-EC1120FE79E6}" type="parTrans" cxnId="{BB7CAC27-A56B-4F3E-AF20-0409B2FAC402}">
      <dgm:prSet/>
      <dgm:spPr/>
      <dgm:t>
        <a:bodyPr/>
        <a:lstStyle/>
        <a:p>
          <a:endParaRPr lang="ru-RU"/>
        </a:p>
      </dgm:t>
    </dgm:pt>
    <dgm:pt modelId="{19CEAF93-CEA3-43A2-AF66-C326BDBFB0A2}" type="sibTrans" cxnId="{BB7CAC27-A56B-4F3E-AF20-0409B2FAC402}">
      <dgm:prSet/>
      <dgm:spPr/>
      <dgm:t>
        <a:bodyPr/>
        <a:lstStyle/>
        <a:p>
          <a:endParaRPr lang="ru-RU"/>
        </a:p>
      </dgm:t>
    </dgm:pt>
    <dgm:pt modelId="{D45694FC-90D8-491F-BB46-B26B20344E86}">
      <dgm:prSet phldrT="[Текст]" custT="1"/>
      <dgm:spPr/>
      <dgm:t>
        <a:bodyPr/>
        <a:lstStyle/>
        <a:p>
          <a:r>
            <a:rPr lang="ru-RU" sz="2000" dirty="0" smtClean="0"/>
            <a:t>Лица, привлекаемые к уходу за пациентами</a:t>
          </a:r>
          <a:endParaRPr lang="ru-RU" sz="2000" dirty="0"/>
        </a:p>
      </dgm:t>
    </dgm:pt>
    <dgm:pt modelId="{948EA547-4372-41FA-8177-CB241DCAF72E}" type="parTrans" cxnId="{BD3E296D-529C-4CCF-9702-A9D0CF7DD402}">
      <dgm:prSet/>
      <dgm:spPr/>
      <dgm:t>
        <a:bodyPr/>
        <a:lstStyle/>
        <a:p>
          <a:endParaRPr lang="ru-RU"/>
        </a:p>
      </dgm:t>
    </dgm:pt>
    <dgm:pt modelId="{89555104-0C47-4715-B0D2-CC7EAB4B25E6}" type="sibTrans" cxnId="{BD3E296D-529C-4CCF-9702-A9D0CF7DD402}">
      <dgm:prSet/>
      <dgm:spPr/>
      <dgm:t>
        <a:bodyPr/>
        <a:lstStyle/>
        <a:p>
          <a:endParaRPr lang="ru-RU"/>
        </a:p>
      </dgm:t>
    </dgm:pt>
    <dgm:pt modelId="{74F7FD10-8CFA-4473-92D4-2D3A8ADD6775}">
      <dgm:prSet phldrT="[Текст]" custT="1"/>
      <dgm:spPr/>
      <dgm:t>
        <a:bodyPr/>
        <a:lstStyle/>
        <a:p>
          <a:r>
            <a:rPr lang="ru-RU" sz="1800" dirty="0" smtClean="0"/>
            <a:t>Большого значения не имеют, могут быть носителями стрептококков, стафилококков, </a:t>
          </a:r>
          <a:r>
            <a:rPr lang="ru-RU" sz="1800" dirty="0" err="1" smtClean="0"/>
            <a:t>энтеро</a:t>
          </a:r>
          <a:r>
            <a:rPr lang="ru-RU" sz="1800" dirty="0" smtClean="0"/>
            <a:t>- и </a:t>
          </a:r>
          <a:r>
            <a:rPr lang="ru-RU" sz="1800" dirty="0" err="1" smtClean="0"/>
            <a:t>кампилобактерий</a:t>
          </a:r>
          <a:r>
            <a:rPr lang="ru-RU" sz="1800" dirty="0" smtClean="0"/>
            <a:t>, возбудителей венерических болезней, </a:t>
          </a:r>
          <a:r>
            <a:rPr lang="ru-RU" sz="1800" dirty="0" err="1" smtClean="0"/>
            <a:t>ротавирусов</a:t>
          </a:r>
          <a:r>
            <a:rPr lang="ru-RU" sz="1800" dirty="0" smtClean="0"/>
            <a:t>, </a:t>
          </a:r>
          <a:r>
            <a:rPr lang="ru-RU" sz="1800" dirty="0" err="1" smtClean="0"/>
            <a:t>цитомегаловируса</a:t>
          </a:r>
          <a:r>
            <a:rPr lang="ru-RU" sz="1800" dirty="0" smtClean="0"/>
            <a:t>, возбудителей гепатитов, дифтерии, пневмоцист</a:t>
          </a:r>
          <a:r>
            <a:rPr lang="ru-RU" sz="1600" dirty="0" smtClean="0"/>
            <a:t>.</a:t>
          </a:r>
          <a:endParaRPr lang="ru-RU" sz="1600" dirty="0"/>
        </a:p>
      </dgm:t>
    </dgm:pt>
    <dgm:pt modelId="{07FE3FF5-9D37-4C29-8E84-D64B8BF77132}" type="parTrans" cxnId="{90358AE3-514C-40A4-B025-C10682C3B233}">
      <dgm:prSet/>
      <dgm:spPr/>
      <dgm:t>
        <a:bodyPr/>
        <a:lstStyle/>
        <a:p>
          <a:endParaRPr lang="ru-RU"/>
        </a:p>
      </dgm:t>
    </dgm:pt>
    <dgm:pt modelId="{E5DF0528-3A7C-48E5-B479-F51D1603C76C}" type="sibTrans" cxnId="{90358AE3-514C-40A4-B025-C10682C3B233}">
      <dgm:prSet/>
      <dgm:spPr/>
      <dgm:t>
        <a:bodyPr/>
        <a:lstStyle/>
        <a:p>
          <a:endParaRPr lang="ru-RU"/>
        </a:p>
      </dgm:t>
    </dgm:pt>
    <dgm:pt modelId="{7BEB51A4-3B2F-4986-8958-E1BFACF5F01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Посетители, навещающие пациентов</a:t>
          </a:r>
          <a:endParaRPr lang="ru-RU" sz="2000" dirty="0"/>
        </a:p>
      </dgm:t>
    </dgm:pt>
    <dgm:pt modelId="{D9A0B177-9CBB-4733-A66A-2019B0CE1B87}" type="parTrans" cxnId="{1838E515-A691-4942-A78E-AF0F1511AEAE}">
      <dgm:prSet/>
      <dgm:spPr/>
      <dgm:t>
        <a:bodyPr/>
        <a:lstStyle/>
        <a:p>
          <a:endParaRPr lang="ru-RU"/>
        </a:p>
      </dgm:t>
    </dgm:pt>
    <dgm:pt modelId="{901CC85C-997D-4114-9228-46465DDAB1A8}" type="sibTrans" cxnId="{1838E515-A691-4942-A78E-AF0F1511AEAE}">
      <dgm:prSet/>
      <dgm:spPr/>
      <dgm:t>
        <a:bodyPr/>
        <a:lstStyle/>
        <a:p>
          <a:endParaRPr lang="ru-RU"/>
        </a:p>
      </dgm:t>
    </dgm:pt>
    <dgm:pt modelId="{BE0F63BC-D682-46A4-AFF5-DAFBF7464B48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ru-RU" sz="2000" dirty="0" smtClean="0"/>
            <a:t>Роль очень ограничена, могут быть носителями стафилококков, </a:t>
          </a:r>
          <a:r>
            <a:rPr lang="ru-RU" sz="2000" dirty="0" err="1" smtClean="0"/>
            <a:t>энтеробактерий</a:t>
          </a:r>
          <a:r>
            <a:rPr lang="ru-RU" sz="2000" dirty="0" smtClean="0"/>
            <a:t> либо болеть ОРВИ и др. инфекции.</a:t>
          </a:r>
          <a:endParaRPr lang="ru-RU" sz="1600" dirty="0"/>
        </a:p>
      </dgm:t>
    </dgm:pt>
    <dgm:pt modelId="{B88294BA-DAF4-4395-A1E1-99FCC14B76DE}" type="parTrans" cxnId="{0B297BB8-DA27-4D08-A3AD-252C6331865B}">
      <dgm:prSet/>
      <dgm:spPr/>
      <dgm:t>
        <a:bodyPr/>
        <a:lstStyle/>
        <a:p>
          <a:endParaRPr lang="ru-RU"/>
        </a:p>
      </dgm:t>
    </dgm:pt>
    <dgm:pt modelId="{984A177E-9E7F-4BE4-98DD-F9F44F6ED729}" type="sibTrans" cxnId="{0B297BB8-DA27-4D08-A3AD-252C6331865B}">
      <dgm:prSet/>
      <dgm:spPr/>
      <dgm:t>
        <a:bodyPr/>
        <a:lstStyle/>
        <a:p>
          <a:endParaRPr lang="ru-RU"/>
        </a:p>
      </dgm:t>
    </dgm:pt>
    <dgm:pt modelId="{C62B3944-F7A0-4D2A-A312-BD871054E193}" type="pres">
      <dgm:prSet presAssocID="{2AB138B6-FC76-422C-846C-C386C368F1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4C91A-77BE-4D30-82C2-3134E74839B2}" type="pres">
      <dgm:prSet presAssocID="{F8D6FC3C-DC97-4176-BEBE-4035AF65088E}" presName="comp" presStyleCnt="0"/>
      <dgm:spPr/>
      <dgm:t>
        <a:bodyPr/>
        <a:lstStyle/>
        <a:p>
          <a:endParaRPr lang="ru-RU"/>
        </a:p>
      </dgm:t>
    </dgm:pt>
    <dgm:pt modelId="{883F6A74-65D2-4465-8B26-CE2B0CD478A1}" type="pres">
      <dgm:prSet presAssocID="{F8D6FC3C-DC97-4176-BEBE-4035AF65088E}" presName="box" presStyleLbl="node1" presStyleIdx="0" presStyleCnt="3"/>
      <dgm:spPr/>
      <dgm:t>
        <a:bodyPr/>
        <a:lstStyle/>
        <a:p>
          <a:endParaRPr lang="ru-RU"/>
        </a:p>
      </dgm:t>
    </dgm:pt>
    <dgm:pt modelId="{FB297F22-43CB-4809-B87E-24A2C618EAB3}" type="pres">
      <dgm:prSet presAssocID="{F8D6FC3C-DC97-4176-BEBE-4035AF65088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4E1854-2472-4348-AB6A-F4F1702AD67A}" type="pres">
      <dgm:prSet presAssocID="{F8D6FC3C-DC97-4176-BEBE-4035AF65088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828E-8B72-40DE-8140-A4F97C3C341B}" type="pres">
      <dgm:prSet presAssocID="{1C29771A-8437-4E9D-8765-DE5B5672B144}" presName="spacer" presStyleCnt="0"/>
      <dgm:spPr/>
      <dgm:t>
        <a:bodyPr/>
        <a:lstStyle/>
        <a:p>
          <a:endParaRPr lang="ru-RU"/>
        </a:p>
      </dgm:t>
    </dgm:pt>
    <dgm:pt modelId="{75508111-3587-4F94-85C1-1655F3E44918}" type="pres">
      <dgm:prSet presAssocID="{D45694FC-90D8-491F-BB46-B26B20344E86}" presName="comp" presStyleCnt="0"/>
      <dgm:spPr/>
      <dgm:t>
        <a:bodyPr/>
        <a:lstStyle/>
        <a:p>
          <a:endParaRPr lang="ru-RU"/>
        </a:p>
      </dgm:t>
    </dgm:pt>
    <dgm:pt modelId="{F7250BBB-D461-4320-92CC-AB55F567AFB4}" type="pres">
      <dgm:prSet presAssocID="{D45694FC-90D8-491F-BB46-B26B20344E86}" presName="box" presStyleLbl="node1" presStyleIdx="1" presStyleCnt="3"/>
      <dgm:spPr/>
      <dgm:t>
        <a:bodyPr/>
        <a:lstStyle/>
        <a:p>
          <a:endParaRPr lang="ru-RU"/>
        </a:p>
      </dgm:t>
    </dgm:pt>
    <dgm:pt modelId="{32982D4C-25B8-4F67-A858-CCAF694823AB}" type="pres">
      <dgm:prSet presAssocID="{D45694FC-90D8-491F-BB46-B26B20344E8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692102-2ED2-4403-85E9-2AECCDB90AB0}" type="pres">
      <dgm:prSet presAssocID="{D45694FC-90D8-491F-BB46-B26B20344E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E7884-DA51-4BA5-B506-BFE0875F60FF}" type="pres">
      <dgm:prSet presAssocID="{89555104-0C47-4715-B0D2-CC7EAB4B25E6}" presName="spacer" presStyleCnt="0"/>
      <dgm:spPr/>
      <dgm:t>
        <a:bodyPr/>
        <a:lstStyle/>
        <a:p>
          <a:endParaRPr lang="ru-RU"/>
        </a:p>
      </dgm:t>
    </dgm:pt>
    <dgm:pt modelId="{218E605D-37DD-44C9-AA3F-18EC1A8BAFF0}" type="pres">
      <dgm:prSet presAssocID="{7BEB51A4-3B2F-4986-8958-E1BFACF5F017}" presName="comp" presStyleCnt="0"/>
      <dgm:spPr/>
      <dgm:t>
        <a:bodyPr/>
        <a:lstStyle/>
        <a:p>
          <a:endParaRPr lang="ru-RU"/>
        </a:p>
      </dgm:t>
    </dgm:pt>
    <dgm:pt modelId="{0CFFA5B3-2C17-4065-92A5-8ABC54AC0FC3}" type="pres">
      <dgm:prSet presAssocID="{7BEB51A4-3B2F-4986-8958-E1BFACF5F017}" presName="box" presStyleLbl="node1" presStyleIdx="2" presStyleCnt="3" custLinFactNeighborX="414" custLinFactNeighborY="0"/>
      <dgm:spPr/>
      <dgm:t>
        <a:bodyPr/>
        <a:lstStyle/>
        <a:p>
          <a:endParaRPr lang="ru-RU"/>
        </a:p>
      </dgm:t>
    </dgm:pt>
    <dgm:pt modelId="{F2E97C54-9779-4E3F-8411-6A481EE735AE}" type="pres">
      <dgm:prSet presAssocID="{7BEB51A4-3B2F-4986-8958-E1BFACF5F01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6F70CF-3BCF-4644-A623-26661F85995C}" type="pres">
      <dgm:prSet presAssocID="{7BEB51A4-3B2F-4986-8958-E1BFACF5F0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58AE3-514C-40A4-B025-C10682C3B233}" srcId="{D45694FC-90D8-491F-BB46-B26B20344E86}" destId="{74F7FD10-8CFA-4473-92D4-2D3A8ADD6775}" srcOrd="0" destOrd="0" parTransId="{07FE3FF5-9D37-4C29-8E84-D64B8BF77132}" sibTransId="{E5DF0528-3A7C-48E5-B479-F51D1603C76C}"/>
    <dgm:cxn modelId="{68901C8E-6C29-473F-A8F2-A39B2DB77716}" type="presOf" srcId="{7BEB51A4-3B2F-4986-8958-E1BFACF5F017}" destId="{396F70CF-3BCF-4644-A623-26661F85995C}" srcOrd="1" destOrd="0" presId="urn:microsoft.com/office/officeart/2005/8/layout/vList4#2"/>
    <dgm:cxn modelId="{8F3838DC-D5E9-4834-A2C9-F428BE0B250C}" type="presOf" srcId="{8B7EB79A-7885-416D-8E87-3F9A56C0294D}" destId="{3F4E1854-2472-4348-AB6A-F4F1702AD67A}" srcOrd="1" destOrd="1" presId="urn:microsoft.com/office/officeart/2005/8/layout/vList4#2"/>
    <dgm:cxn modelId="{BD3E296D-529C-4CCF-9702-A9D0CF7DD402}" srcId="{2AB138B6-FC76-422C-846C-C386C368F1C2}" destId="{D45694FC-90D8-491F-BB46-B26B20344E86}" srcOrd="1" destOrd="0" parTransId="{948EA547-4372-41FA-8177-CB241DCAF72E}" sibTransId="{89555104-0C47-4715-B0D2-CC7EAB4B25E6}"/>
    <dgm:cxn modelId="{D03877B8-C665-482A-9377-EA7382586402}" type="presOf" srcId="{D45694FC-90D8-491F-BB46-B26B20344E86}" destId="{20692102-2ED2-4403-85E9-2AECCDB90AB0}" srcOrd="1" destOrd="0" presId="urn:microsoft.com/office/officeart/2005/8/layout/vList4#2"/>
    <dgm:cxn modelId="{7D8AA692-7B40-44D7-B347-47F519435F71}" type="presOf" srcId="{F8D6FC3C-DC97-4176-BEBE-4035AF65088E}" destId="{3F4E1854-2472-4348-AB6A-F4F1702AD67A}" srcOrd="1" destOrd="0" presId="urn:microsoft.com/office/officeart/2005/8/layout/vList4#2"/>
    <dgm:cxn modelId="{0B297BB8-DA27-4D08-A3AD-252C6331865B}" srcId="{7BEB51A4-3B2F-4986-8958-E1BFACF5F017}" destId="{BE0F63BC-D682-46A4-AFF5-DAFBF7464B48}" srcOrd="0" destOrd="0" parTransId="{B88294BA-DAF4-4395-A1E1-99FCC14B76DE}" sibTransId="{984A177E-9E7F-4BE4-98DD-F9F44F6ED729}"/>
    <dgm:cxn modelId="{CB2569F3-A417-48E2-940B-E9F43F328FA3}" type="presOf" srcId="{8B7EB79A-7885-416D-8E87-3F9A56C0294D}" destId="{883F6A74-65D2-4465-8B26-CE2B0CD478A1}" srcOrd="0" destOrd="1" presId="urn:microsoft.com/office/officeart/2005/8/layout/vList4#2"/>
    <dgm:cxn modelId="{5FAF9B58-496E-4E36-91A7-65488508F465}" type="presOf" srcId="{2AB138B6-FC76-422C-846C-C386C368F1C2}" destId="{C62B3944-F7A0-4D2A-A312-BD871054E193}" srcOrd="0" destOrd="0" presId="urn:microsoft.com/office/officeart/2005/8/layout/vList4#2"/>
    <dgm:cxn modelId="{1838E515-A691-4942-A78E-AF0F1511AEAE}" srcId="{2AB138B6-FC76-422C-846C-C386C368F1C2}" destId="{7BEB51A4-3B2F-4986-8958-E1BFACF5F017}" srcOrd="2" destOrd="0" parTransId="{D9A0B177-9CBB-4733-A66A-2019B0CE1B87}" sibTransId="{901CC85C-997D-4114-9228-46465DDAB1A8}"/>
    <dgm:cxn modelId="{A846AC8F-8228-4047-8813-A5F7392A69C5}" srcId="{2AB138B6-FC76-422C-846C-C386C368F1C2}" destId="{F8D6FC3C-DC97-4176-BEBE-4035AF65088E}" srcOrd="0" destOrd="0" parTransId="{F2F02D1F-D40D-4CAC-B5C8-445714527E61}" sibTransId="{1C29771A-8437-4E9D-8765-DE5B5672B144}"/>
    <dgm:cxn modelId="{A5A509E7-8CFD-407A-9677-C59BFA66A29F}" type="presOf" srcId="{F8D6FC3C-DC97-4176-BEBE-4035AF65088E}" destId="{883F6A74-65D2-4465-8B26-CE2B0CD478A1}" srcOrd="0" destOrd="0" presId="urn:microsoft.com/office/officeart/2005/8/layout/vList4#2"/>
    <dgm:cxn modelId="{BB7CAC27-A56B-4F3E-AF20-0409B2FAC402}" srcId="{F8D6FC3C-DC97-4176-BEBE-4035AF65088E}" destId="{8B7EB79A-7885-416D-8E87-3F9A56C0294D}" srcOrd="0" destOrd="0" parTransId="{B5E5A517-61D0-49CF-AFE8-EC1120FE79E6}" sibTransId="{19CEAF93-CEA3-43A2-AF66-C326BDBFB0A2}"/>
    <dgm:cxn modelId="{15E282C6-6129-4017-B823-0F1FCCAAFF89}" type="presOf" srcId="{74F7FD10-8CFA-4473-92D4-2D3A8ADD6775}" destId="{F7250BBB-D461-4320-92CC-AB55F567AFB4}" srcOrd="0" destOrd="1" presId="urn:microsoft.com/office/officeart/2005/8/layout/vList4#2"/>
    <dgm:cxn modelId="{6064A5A9-E741-4E17-9526-306CD5A64D03}" type="presOf" srcId="{BE0F63BC-D682-46A4-AFF5-DAFBF7464B48}" destId="{396F70CF-3BCF-4644-A623-26661F85995C}" srcOrd="1" destOrd="1" presId="urn:microsoft.com/office/officeart/2005/8/layout/vList4#2"/>
    <dgm:cxn modelId="{7AA949B0-EF7C-4D4A-846B-AB05B6E6D449}" type="presOf" srcId="{7BEB51A4-3B2F-4986-8958-E1BFACF5F017}" destId="{0CFFA5B3-2C17-4065-92A5-8ABC54AC0FC3}" srcOrd="0" destOrd="0" presId="urn:microsoft.com/office/officeart/2005/8/layout/vList4#2"/>
    <dgm:cxn modelId="{B8B6D1D2-42A6-4E09-8C6E-49A36CC39A3F}" type="presOf" srcId="{74F7FD10-8CFA-4473-92D4-2D3A8ADD6775}" destId="{20692102-2ED2-4403-85E9-2AECCDB90AB0}" srcOrd="1" destOrd="1" presId="urn:microsoft.com/office/officeart/2005/8/layout/vList4#2"/>
    <dgm:cxn modelId="{0111A0AB-B5F5-4F60-985A-28CCAB01670D}" type="presOf" srcId="{BE0F63BC-D682-46A4-AFF5-DAFBF7464B48}" destId="{0CFFA5B3-2C17-4065-92A5-8ABC54AC0FC3}" srcOrd="0" destOrd="1" presId="urn:microsoft.com/office/officeart/2005/8/layout/vList4#2"/>
    <dgm:cxn modelId="{84BAABB3-5332-4CFA-B2A4-A951ADDE90FF}" type="presOf" srcId="{D45694FC-90D8-491F-BB46-B26B20344E86}" destId="{F7250BBB-D461-4320-92CC-AB55F567AFB4}" srcOrd="0" destOrd="0" presId="urn:microsoft.com/office/officeart/2005/8/layout/vList4#2"/>
    <dgm:cxn modelId="{1447A4D6-47AB-4BD1-9076-4AB01D2FFA45}" type="presParOf" srcId="{C62B3944-F7A0-4D2A-A312-BD871054E193}" destId="{3C04C91A-77BE-4D30-82C2-3134E74839B2}" srcOrd="0" destOrd="0" presId="urn:microsoft.com/office/officeart/2005/8/layout/vList4#2"/>
    <dgm:cxn modelId="{D547CC98-2ABB-4591-9E81-E0C170E2D54D}" type="presParOf" srcId="{3C04C91A-77BE-4D30-82C2-3134E74839B2}" destId="{883F6A74-65D2-4465-8B26-CE2B0CD478A1}" srcOrd="0" destOrd="0" presId="urn:microsoft.com/office/officeart/2005/8/layout/vList4#2"/>
    <dgm:cxn modelId="{8C86CF17-22C9-49B8-8BB1-A720C190DA30}" type="presParOf" srcId="{3C04C91A-77BE-4D30-82C2-3134E74839B2}" destId="{FB297F22-43CB-4809-B87E-24A2C618EAB3}" srcOrd="1" destOrd="0" presId="urn:microsoft.com/office/officeart/2005/8/layout/vList4#2"/>
    <dgm:cxn modelId="{119D5CF7-20DD-425D-9689-FE24AC10AF25}" type="presParOf" srcId="{3C04C91A-77BE-4D30-82C2-3134E74839B2}" destId="{3F4E1854-2472-4348-AB6A-F4F1702AD67A}" srcOrd="2" destOrd="0" presId="urn:microsoft.com/office/officeart/2005/8/layout/vList4#2"/>
    <dgm:cxn modelId="{78AFDEC8-0669-4DE9-AEA8-8E72E54FB945}" type="presParOf" srcId="{C62B3944-F7A0-4D2A-A312-BD871054E193}" destId="{0BFD828E-8B72-40DE-8140-A4F97C3C341B}" srcOrd="1" destOrd="0" presId="urn:microsoft.com/office/officeart/2005/8/layout/vList4#2"/>
    <dgm:cxn modelId="{655ADA9C-BFCA-4BC4-8E3D-DC2DB300F712}" type="presParOf" srcId="{C62B3944-F7A0-4D2A-A312-BD871054E193}" destId="{75508111-3587-4F94-85C1-1655F3E44918}" srcOrd="2" destOrd="0" presId="urn:microsoft.com/office/officeart/2005/8/layout/vList4#2"/>
    <dgm:cxn modelId="{012A778F-C633-4833-AF2D-97F42AD12900}" type="presParOf" srcId="{75508111-3587-4F94-85C1-1655F3E44918}" destId="{F7250BBB-D461-4320-92CC-AB55F567AFB4}" srcOrd="0" destOrd="0" presId="urn:microsoft.com/office/officeart/2005/8/layout/vList4#2"/>
    <dgm:cxn modelId="{5A0F6C46-13DE-4EDB-82EE-EEBFF295CF42}" type="presParOf" srcId="{75508111-3587-4F94-85C1-1655F3E44918}" destId="{32982D4C-25B8-4F67-A858-CCAF694823AB}" srcOrd="1" destOrd="0" presId="urn:microsoft.com/office/officeart/2005/8/layout/vList4#2"/>
    <dgm:cxn modelId="{62CDD227-F5DB-4C1F-B651-01936021465F}" type="presParOf" srcId="{75508111-3587-4F94-85C1-1655F3E44918}" destId="{20692102-2ED2-4403-85E9-2AECCDB90AB0}" srcOrd="2" destOrd="0" presId="urn:microsoft.com/office/officeart/2005/8/layout/vList4#2"/>
    <dgm:cxn modelId="{316469F0-54B3-4819-BD8D-B3EF87D5A7C0}" type="presParOf" srcId="{C62B3944-F7A0-4D2A-A312-BD871054E193}" destId="{5E8E7884-DA51-4BA5-B506-BFE0875F60FF}" srcOrd="3" destOrd="0" presId="urn:microsoft.com/office/officeart/2005/8/layout/vList4#2"/>
    <dgm:cxn modelId="{46FBABE9-03F0-40E8-8BFF-A38D4F8B074C}" type="presParOf" srcId="{C62B3944-F7A0-4D2A-A312-BD871054E193}" destId="{218E605D-37DD-44C9-AA3F-18EC1A8BAFF0}" srcOrd="4" destOrd="0" presId="urn:microsoft.com/office/officeart/2005/8/layout/vList4#2"/>
    <dgm:cxn modelId="{659DD510-FA71-4FCF-9919-FF79342C2175}" type="presParOf" srcId="{218E605D-37DD-44C9-AA3F-18EC1A8BAFF0}" destId="{0CFFA5B3-2C17-4065-92A5-8ABC54AC0FC3}" srcOrd="0" destOrd="0" presId="urn:microsoft.com/office/officeart/2005/8/layout/vList4#2"/>
    <dgm:cxn modelId="{678DC16B-87F9-4234-B572-1BE7F97F5A27}" type="presParOf" srcId="{218E605D-37DD-44C9-AA3F-18EC1A8BAFF0}" destId="{F2E97C54-9779-4E3F-8411-6A481EE735AE}" srcOrd="1" destOrd="0" presId="urn:microsoft.com/office/officeart/2005/8/layout/vList4#2"/>
    <dgm:cxn modelId="{B3514A83-D4F5-4C21-AEBD-C322A0E5D649}" type="presParOf" srcId="{218E605D-37DD-44C9-AA3F-18EC1A8BAFF0}" destId="{396F70CF-3BCF-4644-A623-26661F85995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CC5BA-72D2-48C6-A26C-851A9B6FD1E6}">
      <dsp:nvSpPr>
        <dsp:cNvPr id="0" name=""/>
        <dsp:cNvSpPr/>
      </dsp:nvSpPr>
      <dsp:spPr>
        <a:xfrm>
          <a:off x="0" y="0"/>
          <a:ext cx="8358246" cy="229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Больные 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Основной источник; роль в распространении ВБИ при различных нозологических формах и в различных стационарах варьирует.</a:t>
          </a:r>
          <a:endParaRPr lang="ru-RU" sz="2500" kern="1200" dirty="0"/>
        </a:p>
      </dsp:txBody>
      <dsp:txXfrm>
        <a:off x="1901025" y="0"/>
        <a:ext cx="6457220" cy="2293764"/>
      </dsp:txXfrm>
    </dsp:sp>
    <dsp:sp modelId="{8F6E1E77-84A5-4361-8489-382848AE5136}">
      <dsp:nvSpPr>
        <dsp:cNvPr id="0" name=""/>
        <dsp:cNvSpPr/>
      </dsp:nvSpPr>
      <dsp:spPr>
        <a:xfrm>
          <a:off x="229376" y="229376"/>
          <a:ext cx="1671649" cy="18350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F39835-02E1-415E-AF59-0EE768D070B8}">
      <dsp:nvSpPr>
        <dsp:cNvPr id="0" name=""/>
        <dsp:cNvSpPr/>
      </dsp:nvSpPr>
      <dsp:spPr>
        <a:xfrm>
          <a:off x="0" y="2523141"/>
          <a:ext cx="8358246" cy="2293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Носители</a:t>
          </a:r>
          <a:endParaRPr lang="ru-RU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Имеют большое значение в распространении стафилококковых инфекций, гепатитов В, С, сальмонеллёзов, </a:t>
          </a:r>
          <a:r>
            <a:rPr lang="ru-RU" sz="2500" kern="1200" dirty="0" err="1" smtClean="0"/>
            <a:t>шигеллёзов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901025" y="2523141"/>
        <a:ext cx="6457220" cy="2293764"/>
      </dsp:txXfrm>
    </dsp:sp>
    <dsp:sp modelId="{1599A8BC-FC79-470A-A532-EB34C58F2251}">
      <dsp:nvSpPr>
        <dsp:cNvPr id="0" name=""/>
        <dsp:cNvSpPr/>
      </dsp:nvSpPr>
      <dsp:spPr>
        <a:xfrm>
          <a:off x="229376" y="2752517"/>
          <a:ext cx="1671649" cy="18350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F6A74-65D2-4465-8B26-CE2B0CD478A1}">
      <dsp:nvSpPr>
        <dsp:cNvPr id="0" name=""/>
        <dsp:cNvSpPr/>
      </dsp:nvSpPr>
      <dsp:spPr>
        <a:xfrm>
          <a:off x="0" y="0"/>
          <a:ext cx="8858312" cy="1919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Медицинские работники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Чаще бессимптомные носители преимущественно «госпитальных» штаммов; играют важную роль в распространении возбудителей респираторных инфекций (пневмоцистозов, пневмоний, бронхитов и ОРВИ и др. инфекции). </a:t>
          </a:r>
          <a:endParaRPr lang="ru-RU" sz="1800" kern="1200" dirty="0"/>
        </a:p>
      </dsp:txBody>
      <dsp:txXfrm>
        <a:off x="1963651" y="0"/>
        <a:ext cx="6894660" cy="1919888"/>
      </dsp:txXfrm>
    </dsp:sp>
    <dsp:sp modelId="{FB297F22-43CB-4809-B87E-24A2C618EAB3}">
      <dsp:nvSpPr>
        <dsp:cNvPr id="0" name=""/>
        <dsp:cNvSpPr/>
      </dsp:nvSpPr>
      <dsp:spPr>
        <a:xfrm>
          <a:off x="191988" y="191988"/>
          <a:ext cx="1771662" cy="1535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250BBB-D461-4320-92CC-AB55F567AFB4}">
      <dsp:nvSpPr>
        <dsp:cNvPr id="0" name=""/>
        <dsp:cNvSpPr/>
      </dsp:nvSpPr>
      <dsp:spPr>
        <a:xfrm>
          <a:off x="0" y="2111877"/>
          <a:ext cx="8858312" cy="1919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Лица, привлекаемые к уходу за пациентами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Большого значения не имеют, могут быть носителями стрептококков, стафилококков, </a:t>
          </a:r>
          <a:r>
            <a:rPr lang="ru-RU" sz="1800" kern="1200" dirty="0" err="1" smtClean="0"/>
            <a:t>энтеро</a:t>
          </a:r>
          <a:r>
            <a:rPr lang="ru-RU" sz="1800" kern="1200" dirty="0" smtClean="0"/>
            <a:t>- и </a:t>
          </a:r>
          <a:r>
            <a:rPr lang="ru-RU" sz="1800" kern="1200" dirty="0" err="1" smtClean="0"/>
            <a:t>кампилобактерий</a:t>
          </a:r>
          <a:r>
            <a:rPr lang="ru-RU" sz="1800" kern="1200" dirty="0" smtClean="0"/>
            <a:t>, возбудителей венерических болезней, </a:t>
          </a:r>
          <a:r>
            <a:rPr lang="ru-RU" sz="1800" kern="1200" dirty="0" err="1" smtClean="0"/>
            <a:t>ротавирусов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цитомегаловируса</a:t>
          </a:r>
          <a:r>
            <a:rPr lang="ru-RU" sz="1800" kern="1200" dirty="0" smtClean="0"/>
            <a:t>, возбудителей гепатитов, дифтерии, пневмоцист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1963651" y="2111877"/>
        <a:ext cx="6894660" cy="1919888"/>
      </dsp:txXfrm>
    </dsp:sp>
    <dsp:sp modelId="{32982D4C-25B8-4F67-A858-CCAF694823AB}">
      <dsp:nvSpPr>
        <dsp:cNvPr id="0" name=""/>
        <dsp:cNvSpPr/>
      </dsp:nvSpPr>
      <dsp:spPr>
        <a:xfrm>
          <a:off x="191988" y="2303866"/>
          <a:ext cx="1771662" cy="1535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FA5B3-2C17-4065-92A5-8ABC54AC0FC3}">
      <dsp:nvSpPr>
        <dsp:cNvPr id="0" name=""/>
        <dsp:cNvSpPr/>
      </dsp:nvSpPr>
      <dsp:spPr>
        <a:xfrm>
          <a:off x="0" y="4223755"/>
          <a:ext cx="8858312" cy="1919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Посетители, навещающие пациентов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Роль очень ограничена, могут быть носителями стафилококков, </a:t>
          </a:r>
          <a:r>
            <a:rPr lang="ru-RU" sz="2000" kern="1200" dirty="0" err="1" smtClean="0"/>
            <a:t>энтеробактерий</a:t>
          </a:r>
          <a:r>
            <a:rPr lang="ru-RU" sz="2000" kern="1200" dirty="0" smtClean="0"/>
            <a:t> либо болеть ОРВИ и др. инфекции.</a:t>
          </a:r>
          <a:endParaRPr lang="ru-RU" sz="1600" kern="1200" dirty="0"/>
        </a:p>
      </dsp:txBody>
      <dsp:txXfrm>
        <a:off x="1963651" y="4223755"/>
        <a:ext cx="6894660" cy="1919888"/>
      </dsp:txXfrm>
    </dsp:sp>
    <dsp:sp modelId="{F2E97C54-9779-4E3F-8411-6A481EE735AE}">
      <dsp:nvSpPr>
        <dsp:cNvPr id="0" name=""/>
        <dsp:cNvSpPr/>
      </dsp:nvSpPr>
      <dsp:spPr>
        <a:xfrm>
          <a:off x="191988" y="4415744"/>
          <a:ext cx="1771662" cy="15359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CB69-F238-442A-983D-A60F38A3CA41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A2FE2-4A4E-4868-B071-C6B3345D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BC2AF-090B-4740-804A-DB923BC75BD2}" type="slidenum">
              <a:rPr lang="ru-RU" smtClean="0"/>
              <a:pPr eaLnBrk="1" hangingPunct="1"/>
              <a:t>41</a:t>
            </a:fld>
            <a:endParaRPr lang="ru-RU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Отходы, не имеющие контакта с биологическими жидкостями пациентов, инфекционными больными;</a:t>
            </a:r>
          </a:p>
          <a:p>
            <a:pPr eaLnBrk="1" hangingPunct="1"/>
            <a:r>
              <a:rPr lang="ru-RU" smtClean="0">
                <a:latin typeface="Arial" charset="0"/>
              </a:rPr>
              <a:t>нетоксичные отходы. Пищевые отходы всех подразделений ЛПУ кроме инфекционных (в т.ч. кожно-венерологических), фтизиатрических.</a:t>
            </a:r>
          </a:p>
          <a:p>
            <a:pPr eaLnBrk="1" hangingPunct="1"/>
            <a:r>
              <a:rPr lang="ru-RU" smtClean="0">
                <a:latin typeface="Arial" charset="0"/>
              </a:rPr>
              <a:t>Мебель, инвентарь, неисправное диагностическое оборудование, не содержащие токсичных элементов. Неинфицированная бумага, смет, </a:t>
            </a:r>
          </a:p>
          <a:p>
            <a:pPr eaLnBrk="1" hangingPunct="1"/>
            <a:r>
              <a:rPr lang="ru-RU" smtClean="0">
                <a:latin typeface="Arial" charset="0"/>
              </a:rPr>
              <a:t>строительный мусор и т.д.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42C1A6-2054-4C20-9E62-265E66D24D6E}" type="slidenum">
              <a:rPr lang="ru-RU" smtClean="0"/>
              <a:pPr eaLnBrk="1" hangingPunct="1"/>
              <a:t>42</a:t>
            </a:fld>
            <a:endParaRPr lang="ru-RU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Материалы и инструменты, загрязненные выделениями, в т.ч. кровью. Выделения пациентов. Патолого-анатомические отходы.</a:t>
            </a:r>
          </a:p>
          <a:p>
            <a:pPr eaLnBrk="1" hangingPunct="1"/>
            <a:r>
              <a:rPr lang="ru-RU" smtClean="0">
                <a:latin typeface="Arial" charset="0"/>
              </a:rPr>
              <a:t>Органические операционные отходы (органы, ткани и т.п.). Все отходы из инфекционных отделений (в т.ч. пищевые). Отходы из микробиологических лабораторий, работающих с микроорганизмами 3-4 групп патогенности)* Биологические отходы вивариев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3AAC4D-A634-4393-85B6-8E99FB9F9A2C}" type="slidenum">
              <a:rPr lang="ru-RU" smtClean="0"/>
              <a:pPr eaLnBrk="1" hangingPunct="1"/>
              <a:t>43</a:t>
            </a:fld>
            <a:endParaRPr lang="ru-RU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Материалы, контактирующие с больными особо опасными инфекциями. Отходы из лабораторий, работающих с микроорганизмами 1-4 групп патогенности. Отходы фтизиатрических, микологических больниц. Отходы от пациентов с анаэробной инфекцией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FAF88-AB70-4D40-994D-E0737FA6AAFE}" type="slidenum">
              <a:rPr lang="ru-RU" smtClean="0"/>
              <a:pPr eaLnBrk="1" hangingPunct="1"/>
              <a:t>44</a:t>
            </a:fld>
            <a:endParaRPr lang="ru-RU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Класс Г Просроченные лекарственные средства, отходы от лекарственных и диагностических </a:t>
            </a:r>
          </a:p>
          <a:p>
            <a:pPr eaLnBrk="1" hangingPunct="1"/>
            <a:r>
              <a:rPr lang="ru-RU" smtClean="0">
                <a:latin typeface="Arial" charset="0"/>
              </a:rPr>
              <a:t>препаратов, дезсредства, не подлежащие использованию, с истекшим сроком годности. Цитостатики и другие химпрепараты.</a:t>
            </a:r>
          </a:p>
          <a:p>
            <a:pPr eaLnBrk="1" hangingPunct="1"/>
            <a:r>
              <a:rPr lang="ru-RU" smtClean="0">
                <a:latin typeface="Arial" charset="0"/>
              </a:rPr>
              <a:t>Ртутьсодержащие предметы, приборы и оборудование </a:t>
            </a:r>
          </a:p>
          <a:p>
            <a:pPr eaLnBrk="1" hangingPunct="1"/>
            <a:r>
              <a:rPr lang="ru-RU" smtClean="0">
                <a:latin typeface="Arial" charset="0"/>
              </a:rPr>
              <a:t>Класс Д Все виды отходов, содержа-щие радиоактивные </a:t>
            </a:r>
          </a:p>
          <a:p>
            <a:pPr eaLnBrk="1" hangingPunct="1"/>
            <a:r>
              <a:rPr lang="ru-RU" smtClean="0">
                <a:latin typeface="Arial" charset="0"/>
              </a:rPr>
              <a:t>компоненты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4D60-8038-4843-92C2-189690AC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514"/>
      </p:ext>
    </p:extLst>
  </p:cSld>
  <p:clrMapOvr>
    <a:masterClrMapping/>
  </p:clrMapOvr>
  <p:transition spd="slow">
    <p:split orient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89FF1D-F896-44F5-961E-784ADB5F0EC1}" type="datetimeFigureOut">
              <a:rPr lang="ru-RU" smtClean="0"/>
              <a:t>01.03.2024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503F05-8DB2-4992-9F27-9D7D7EB15B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8784976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Инфекционная безопасность (Эпидемиологическая безопасность).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339752" y="5877272"/>
            <a:ext cx="6552728" cy="7760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Врач-эпидемиолог   АНО ЦКБ Святителя Алексия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Екатерина Юрьевна Миронова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0"/>
          <a:stretch/>
        </p:blipFill>
        <p:spPr bwMode="auto">
          <a:xfrm>
            <a:off x="3635896" y="188640"/>
            <a:ext cx="532859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emironova\Desktop\channels4_pro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45638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90525" y="620688"/>
            <a:ext cx="8077200" cy="79208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/>
                </a:solidFill>
              </a:rPr>
              <a:t>Для возникновения </a:t>
            </a:r>
            <a:r>
              <a:rPr lang="ru-RU" sz="3100" dirty="0" smtClean="0">
                <a:solidFill>
                  <a:schemeClr val="tx2"/>
                </a:solidFill>
              </a:rPr>
              <a:t>ИСМП </a:t>
            </a:r>
            <a:r>
              <a:rPr lang="ru-RU" sz="3100" dirty="0">
                <a:solidFill>
                  <a:schemeClr val="tx2"/>
                </a:solidFill>
              </a:rPr>
              <a:t>необходимо наличие следующих </a:t>
            </a:r>
            <a:r>
              <a:rPr lang="ru-RU" sz="3100" b="1" dirty="0">
                <a:solidFill>
                  <a:schemeClr val="tx2"/>
                </a:solidFill>
              </a:rPr>
              <a:t>звеньев</a:t>
            </a:r>
            <a:r>
              <a:rPr lang="ru-RU" sz="3100" dirty="0">
                <a:solidFill>
                  <a:schemeClr val="tx2"/>
                </a:solidFill>
              </a:rPr>
              <a:t> инфекционного процесса: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dirty="0" smtClean="0">
              <a:solidFill>
                <a:schemeClr val="tx2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404393" y="4825892"/>
            <a:ext cx="2049463" cy="555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600" b="1" i="1" dirty="0"/>
              <a:t>Восприимчивый хозяин </a:t>
            </a:r>
            <a:r>
              <a:rPr lang="ru-RU" sz="1600" dirty="0"/>
              <a:t> </a:t>
            </a:r>
          </a:p>
          <a:p>
            <a:pPr eaLnBrk="1" hangingPunct="1"/>
            <a:endParaRPr lang="ru-RU" sz="1600" dirty="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357563" y="2428875"/>
            <a:ext cx="1643062" cy="642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600" b="1" i="1" dirty="0"/>
              <a:t>Возбудитель болезни</a:t>
            </a:r>
            <a:endParaRPr lang="ru-RU" sz="1600" dirty="0"/>
          </a:p>
          <a:p>
            <a:pPr eaLnBrk="1" hangingPunct="1"/>
            <a:endParaRPr lang="ru-RU" sz="1600" dirty="0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251520" y="3844755"/>
            <a:ext cx="1350962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600" b="1" i="1" dirty="0"/>
              <a:t>Резервуар</a:t>
            </a:r>
            <a:endParaRPr lang="ru-RU" sz="1600" dirty="0"/>
          </a:p>
          <a:p>
            <a:pPr eaLnBrk="1" hangingPunct="1"/>
            <a:endParaRPr lang="ru-RU" sz="1600" dirty="0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948264" y="3621337"/>
            <a:ext cx="1571625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600" b="1" i="1" dirty="0"/>
              <a:t>Способ передачи</a:t>
            </a:r>
            <a:endParaRPr lang="ru-RU" sz="1600" dirty="0"/>
          </a:p>
          <a:p>
            <a:pPr eaLnBrk="1" hangingPunct="1"/>
            <a:endParaRPr lang="ru-RU" sz="1600" dirty="0"/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 rot="-7313680">
            <a:off x="2355175" y="1901985"/>
            <a:ext cx="413158" cy="1371600"/>
          </a:xfrm>
          <a:prstGeom prst="curvedLeftArrow">
            <a:avLst>
              <a:gd name="adj1" fmla="val 90471"/>
              <a:gd name="adj2" fmla="val 180942"/>
              <a:gd name="adj3" fmla="val 33333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922" name="AutoShape 8"/>
          <p:cNvSpPr>
            <a:spLocks noChangeArrowheads="1"/>
          </p:cNvSpPr>
          <p:nvPr/>
        </p:nvSpPr>
        <p:spPr bwMode="auto">
          <a:xfrm rot="17507581">
            <a:off x="5977728" y="1778123"/>
            <a:ext cx="362796" cy="1429102"/>
          </a:xfrm>
          <a:prstGeom prst="curvedLeftArrow">
            <a:avLst>
              <a:gd name="adj1" fmla="val 114783"/>
              <a:gd name="adj2" fmla="val 229565"/>
              <a:gd name="adj3" fmla="val 33333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923" name="AutoShape 9"/>
          <p:cNvSpPr>
            <a:spLocks noChangeArrowheads="1"/>
          </p:cNvSpPr>
          <p:nvPr/>
        </p:nvSpPr>
        <p:spPr bwMode="auto">
          <a:xfrm rot="8401468">
            <a:off x="1913115" y="3703584"/>
            <a:ext cx="356851" cy="1680421"/>
          </a:xfrm>
          <a:prstGeom prst="curvedLeftArrow">
            <a:avLst>
              <a:gd name="adj1" fmla="val 130000"/>
              <a:gd name="adj2" fmla="val 260000"/>
              <a:gd name="adj3" fmla="val 33333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924" name="AutoShape 10"/>
          <p:cNvSpPr>
            <a:spLocks noChangeArrowheads="1"/>
          </p:cNvSpPr>
          <p:nvPr/>
        </p:nvSpPr>
        <p:spPr bwMode="auto">
          <a:xfrm rot="1975610">
            <a:off x="6269144" y="3867212"/>
            <a:ext cx="482487" cy="1353077"/>
          </a:xfrm>
          <a:prstGeom prst="curvedLeftArrow">
            <a:avLst>
              <a:gd name="adj1" fmla="val 72407"/>
              <a:gd name="adj2" fmla="val 118444"/>
              <a:gd name="adj3" fmla="val 33333"/>
            </a:avLst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8929" name="Рисунок 18" descr="j00787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572125"/>
            <a:ext cx="857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412776"/>
            <a:ext cx="1643062" cy="101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2637"/>
            <a:ext cx="1800858" cy="11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69" y="2132856"/>
            <a:ext cx="1944216" cy="14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15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4313" y="685800"/>
            <a:ext cx="8715375" cy="1519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Распространённость ИСМП   </a:t>
            </a:r>
            <a:r>
              <a:rPr lang="ru-RU" sz="2800" dirty="0" smtClean="0">
                <a:solidFill>
                  <a:schemeClr val="tx1"/>
                </a:solidFill>
              </a:rPr>
              <a:t>зависит от типа учреждения, контингента, организации медицинской помощи, качества санитарно-гигиенического и противоэпидемического режимов</a:t>
            </a:r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6500813" y="2357438"/>
            <a:ext cx="642937" cy="700087"/>
          </a:xfrm>
          <a:prstGeom prst="downArrow">
            <a:avLst>
              <a:gd name="adj1" fmla="val 50000"/>
              <a:gd name="adj2" fmla="val 24999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1500188" y="2357438"/>
            <a:ext cx="642937" cy="700087"/>
          </a:xfrm>
          <a:prstGeom prst="downArrow">
            <a:avLst>
              <a:gd name="adj1" fmla="val 50000"/>
              <a:gd name="adj2" fmla="val 24999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85813" y="3143250"/>
            <a:ext cx="2214562" cy="642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3200">
                <a:latin typeface="Comic Sans MS" pitchFamily="66" charset="0"/>
              </a:rPr>
              <a:t>вспышки</a:t>
            </a:r>
            <a:endParaRPr lang="ru-RU" sz="3200"/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357813" y="3143250"/>
            <a:ext cx="2928937" cy="100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800" b="1">
                <a:latin typeface="Comic Sans MS" pitchFamily="66" charset="0"/>
              </a:rPr>
              <a:t>спорадические случаи</a:t>
            </a:r>
          </a:p>
          <a:p>
            <a:pPr algn="ctr" eaLnBrk="1" hangingPunct="1">
              <a:spcAft>
                <a:spcPts val="1000"/>
              </a:spcAft>
            </a:pPr>
            <a:endParaRPr lang="ru-RU" sz="2800" b="1">
              <a:latin typeface="Comic Sans MS" pitchFamily="66" charset="0"/>
            </a:endParaRPr>
          </a:p>
          <a:p>
            <a:pPr eaLnBrk="1" hangingPunct="1"/>
            <a:endParaRPr lang="ru-RU" sz="2800" b="1"/>
          </a:p>
        </p:txBody>
      </p:sp>
      <p:pic>
        <p:nvPicPr>
          <p:cNvPr id="31751" name="Рисунок 7" descr="j0078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78313"/>
            <a:ext cx="2706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8" descr="j00787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322763"/>
            <a:ext cx="13001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75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643937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Основные источники госпитальных инфекций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8072840"/>
              </p:ext>
            </p:extLst>
          </p:nvPr>
        </p:nvGraphicFramePr>
        <p:xfrm>
          <a:off x="571472" y="1397000"/>
          <a:ext cx="835824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338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40105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Основные источники госпитальных инфекций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9370338"/>
              </p:ext>
            </p:extLst>
          </p:nvPr>
        </p:nvGraphicFramePr>
        <p:xfrm>
          <a:off x="142844" y="714356"/>
          <a:ext cx="88583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913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кология микроорганизмов. Микроэкология полости рт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7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980728"/>
            <a:ext cx="87153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16969"/>
            <a:ext cx="7182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/>
              <a:t>МИКРОФЛОРА ЖЕЛУДОЧНО-КИШЕЧНОГО ТРАКТА</a:t>
            </a:r>
          </a:p>
        </p:txBody>
      </p:sp>
    </p:spTree>
    <p:extLst>
      <p:ext uri="{BB962C8B-B14F-4D97-AF65-F5344CB8AC3E}">
        <p14:creationId xmlns:p14="http://schemas.microsoft.com/office/powerpoint/2010/main" val="253783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46548"/>
              </p:ext>
            </p:extLst>
          </p:nvPr>
        </p:nvGraphicFramePr>
        <p:xfrm>
          <a:off x="0" y="571500"/>
          <a:ext cx="9144000" cy="63849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28926"/>
                <a:gridCol w="2857520"/>
                <a:gridCol w="3357554"/>
              </a:tblGrid>
              <a:tr h="41068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Механизм передачи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Пути передачи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Факторы передачи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90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1. Контактный - </a:t>
                      </a:r>
                      <a:r>
                        <a:rPr lang="ru-RU" sz="2000" kern="1200" dirty="0" smtClean="0"/>
                        <a:t>передача возбудителя осуществляется при попадании возбудителя на кожу или слизистые (как правило, с микротравмами).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Прямой </a:t>
                      </a:r>
                      <a:r>
                        <a:rPr lang="ru-RU" sz="2000" kern="1200" dirty="0" smtClean="0"/>
                        <a:t>– через слизистые оболочки и кожные покровы</a:t>
                      </a:r>
                    </a:p>
                    <a:p>
                      <a:endParaRPr lang="ru-RU" sz="2000" kern="1200" dirty="0" smtClean="0"/>
                    </a:p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Непрямой</a:t>
                      </a:r>
                      <a:r>
                        <a:rPr lang="ru-RU" sz="2000" kern="1200" dirty="0" smtClean="0"/>
                        <a:t> – через промежуточный объект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кожные покровы,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слизистые оболочки,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предметы обихода</a:t>
                      </a:r>
                    </a:p>
                    <a:p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33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1а.Артифициальный (искусственный) –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является вариантом контактного механизма передачи, но заражение происходит не в естественной среде.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Инструментальный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Гемотрансфузионный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Имплантационный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Парентеральный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Аппаратный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медицинские инструменты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препараты крови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контаминированных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растворов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протезы (искусственный хрусталик, кардиостимулятор)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 искусственной вентиляции легких</a:t>
                      </a:r>
                      <a:endParaRPr lang="ru-RU" sz="20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64" name="Заголовок 1"/>
          <p:cNvSpPr>
            <a:spLocks noGrp="1"/>
          </p:cNvSpPr>
          <p:nvPr>
            <p:ph type="title"/>
          </p:nvPr>
        </p:nvSpPr>
        <p:spPr>
          <a:xfrm>
            <a:off x="523875" y="116632"/>
            <a:ext cx="8077200" cy="5286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Способы передачи ИСМП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57365" name="Рисунок 5" descr="j00787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857375"/>
            <a:ext cx="7858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Рисунок 6" descr="j0078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12144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7" name="Рисунок 7" descr="Herzchirurgi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500688"/>
            <a:ext cx="1695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00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276668"/>
              </p:ext>
            </p:extLst>
          </p:nvPr>
        </p:nvGraphicFramePr>
        <p:xfrm>
          <a:off x="0" y="571500"/>
          <a:ext cx="9144000" cy="63150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4546"/>
                <a:gridCol w="5143536"/>
                <a:gridCol w="1785918"/>
              </a:tblGrid>
              <a:tr h="73756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Механизм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Пути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Факторы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751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2. Аэрозольный - </a:t>
                      </a:r>
                      <a:r>
                        <a:rPr lang="ru-RU" sz="2000" kern="1200" dirty="0" smtClean="0"/>
                        <a:t>передача возбудителя может осуществляться путем вдыхания возбудителя.</a:t>
                      </a:r>
                      <a:endParaRPr lang="ru-RU" sz="20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Воздушно–капельный </a:t>
                      </a:r>
                      <a:r>
                        <a:rPr lang="ru-RU" sz="2000" kern="1200" dirty="0" smtClean="0"/>
                        <a:t>–   капли выбрасываются из дыхательных путей пациента на расстояние не более метра и попадают на слизистые оболочки нового хозяина. Микроорганизмы (вирус гриппа, </a:t>
                      </a:r>
                      <a:r>
                        <a:rPr lang="ru-RU" sz="2000" kern="1200" dirty="0" err="1" smtClean="0"/>
                        <a:t>парагриппа</a:t>
                      </a:r>
                      <a:r>
                        <a:rPr lang="ru-RU" sz="2000" kern="1200" dirty="0" smtClean="0"/>
                        <a:t>, </a:t>
                      </a:r>
                      <a:r>
                        <a:rPr lang="ru-RU" sz="2000" kern="1200" dirty="0" err="1" smtClean="0"/>
                        <a:t>риновирус</a:t>
                      </a:r>
                      <a:r>
                        <a:rPr lang="ru-RU" sz="2000" kern="1200" dirty="0" smtClean="0"/>
                        <a:t>) остаются жизнеспособными достаточно долго и</a:t>
                      </a:r>
                      <a:r>
                        <a:rPr lang="ru-RU" sz="2000" kern="1200" baseline="0" dirty="0" smtClean="0"/>
                        <a:t> </a:t>
                      </a:r>
                      <a:r>
                        <a:rPr lang="ru-RU" sz="2000" kern="1200" dirty="0" smtClean="0"/>
                        <a:t>на поверхностях, откуда попадают на руки. </a:t>
                      </a:r>
                    </a:p>
                    <a:p>
                      <a:endParaRPr lang="ru-RU" sz="2000" kern="1200" dirty="0" smtClean="0"/>
                    </a:p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</a:rPr>
                        <a:t>Воздушно-пылевой </a:t>
                      </a:r>
                      <a:r>
                        <a:rPr lang="ru-RU" sz="2000" kern="1200" dirty="0" smtClean="0"/>
                        <a:t>– микроорганизмы содержатся в ядре мелких капель, которые образуются при испарении крупных капель или на частичках пыли, состоящих из кожных чешуек, которые длительно остаются в воздухе и разносятся с током воздуха на значительные расстояния.</a:t>
                      </a:r>
                      <a:endParaRPr lang="ru-RU" sz="20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капли секрета дыхательных путей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smtClean="0"/>
                        <a:t>частички пыли</a:t>
                      </a:r>
                      <a:endParaRPr lang="ru-RU" sz="2000" dirty="0"/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8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7200" cy="528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Способы передачи ИСМП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58385" name="Picture 2" descr="G:\Виктория\Гэотар\Внутрибольничная инфекция 1\5 Обзор литературы\картинки\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21875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4" descr="G:\Виктория\Гэотар\Внутрибольничная инфекция 1\5 Обзор литературы\картинки\2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357563"/>
            <a:ext cx="17922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280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625" y="214313"/>
            <a:ext cx="8077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Способы передачи </a:t>
            </a:r>
            <a:r>
              <a:rPr lang="ru-RU" sz="2800" b="1" kern="0" dirty="0" smtClean="0">
                <a:latin typeface="+mj-lt"/>
                <a:ea typeface="+mj-ea"/>
                <a:cs typeface="+mj-cs"/>
              </a:rPr>
              <a:t>ИСМП</a:t>
            </a:r>
            <a:r>
              <a:rPr lang="ru-RU" sz="2800" kern="0" dirty="0">
                <a:latin typeface="+mj-lt"/>
                <a:ea typeface="+mj-ea"/>
                <a:cs typeface="+mj-cs"/>
              </a:rPr>
              <a:t/>
            </a:r>
            <a:br>
              <a:rPr lang="ru-RU" sz="2800" kern="0" dirty="0">
                <a:latin typeface="+mj-lt"/>
                <a:ea typeface="+mj-ea"/>
                <a:cs typeface="+mj-cs"/>
              </a:rPr>
            </a:b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16262"/>
              </p:ext>
            </p:extLst>
          </p:nvPr>
        </p:nvGraphicFramePr>
        <p:xfrm>
          <a:off x="0" y="620688"/>
          <a:ext cx="9144000" cy="6120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07904"/>
                <a:gridCol w="3007236"/>
                <a:gridCol w="2428860"/>
              </a:tblGrid>
              <a:tr h="88530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Механизм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Пути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u="none" strike="noStrike" kern="1200" dirty="0"/>
                        <a:t>Факторы передачи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09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Фекально-оральный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механизм проникновения возбудителя из кишечника больного (через загрязненную почву, немытые руки, воду и продукты питания) через рот в организм другого человека.</a:t>
                      </a: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Водный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Пищевой</a:t>
                      </a: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Загрязненные руки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 обихода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питания</a:t>
                      </a: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031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 Вертикальный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Трансплацентарный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24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 Трансмиссивный - 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возбудителя насекомыми переносчиками</a:t>
                      </a: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20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417" name="Рисунок 8" descr="bs011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714500"/>
            <a:ext cx="952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8" name="Рисунок 9" descr="bd0540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28875"/>
            <a:ext cx="952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9" name="Рисунок 10" descr="12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32" y="424815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94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31765"/>
              </p:ext>
            </p:extLst>
          </p:nvPr>
        </p:nvGraphicFramePr>
        <p:xfrm>
          <a:off x="5433605" y="6021288"/>
          <a:ext cx="126682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Точечный рисунок" r:id="rId6" imgW="1276190" imgH="466543" progId="PBrush">
                  <p:embed/>
                </p:oleObj>
              </mc:Choice>
              <mc:Fallback>
                <p:oleObj name="Точечный рисунок" r:id="rId6" imgW="1276190" imgH="4665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605" y="6021288"/>
                        <a:ext cx="1266825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826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84" y="404664"/>
            <a:ext cx="8260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План лекции 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Определение </a:t>
            </a:r>
            <a:r>
              <a:rPr lang="ru-RU" sz="3200" dirty="0"/>
              <a:t>и понятие инфекционной (эпидемиологической) безопасности </a:t>
            </a:r>
            <a:r>
              <a:rPr lang="ru-RU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Основные </a:t>
            </a:r>
            <a:r>
              <a:rPr lang="ru-RU" sz="3200" dirty="0"/>
              <a:t>причины передачи и распространения инфекций</a:t>
            </a:r>
            <a:r>
              <a:rPr lang="ru-RU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Способы </a:t>
            </a:r>
            <a:r>
              <a:rPr lang="ru-RU" sz="3200" dirty="0"/>
              <a:t>предотвращенья и распространения инфекций. 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Профилактические </a:t>
            </a:r>
            <a:r>
              <a:rPr lang="ru-RU" sz="3200" dirty="0"/>
              <a:t>меры  эпидемиологической безопасности .</a:t>
            </a:r>
          </a:p>
        </p:txBody>
      </p:sp>
    </p:spTree>
    <p:extLst>
      <p:ext uri="{BB962C8B-B14F-4D97-AF65-F5344CB8AC3E}">
        <p14:creationId xmlns:p14="http://schemas.microsoft.com/office/powerpoint/2010/main" val="171066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391598" y="1007963"/>
            <a:ext cx="5114925" cy="809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Фоновое заболевание</a:t>
            </a:r>
            <a:endParaRPr lang="ru-RU" dirty="0" smtClean="0"/>
          </a:p>
        </p:txBody>
      </p:sp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077200" cy="100776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Факторы, влияющие на восприимчивость  человека к инфекции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179512" y="1458995"/>
            <a:ext cx="635035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7975600" algn="l"/>
              </a:tabLst>
            </a:pPr>
            <a:r>
              <a:rPr lang="ru-RU" sz="2000" dirty="0"/>
              <a:t>Пациенты, ослабленные тяжелыми хроническими заболеваниями (рак</a:t>
            </a:r>
            <a:r>
              <a:rPr lang="ru-RU" sz="2000" dirty="0" smtClean="0"/>
              <a:t>, </a:t>
            </a:r>
            <a:r>
              <a:rPr lang="ru-RU" sz="2000" dirty="0"/>
              <a:t>диабет, заболевания дыхательных путей), в большей мере подвержены развитию инфекций из-за ослабления иммунной системы. </a:t>
            </a:r>
            <a:endParaRPr lang="ru-RU" sz="2000" dirty="0" smtClean="0"/>
          </a:p>
          <a:p>
            <a:pPr>
              <a:tabLst>
                <a:tab pos="7975600" algn="l"/>
              </a:tabLst>
            </a:pPr>
            <a:r>
              <a:rPr lang="ru-RU" sz="2000" dirty="0" smtClean="0"/>
              <a:t>Многие </a:t>
            </a:r>
            <a:r>
              <a:rPr lang="ru-RU" sz="2000" dirty="0"/>
              <a:t>лекарственные вещества вызывают дальнейшее угнетение иммунного ответа.</a:t>
            </a:r>
          </a:p>
        </p:txBody>
      </p:sp>
      <p:pic>
        <p:nvPicPr>
          <p:cNvPr id="61445" name="Picture 7" descr="http://t2.gstatic.com/images?q=tbn:ANd9GcToJwHLdYdfg9SO_EQ5S_dRkb8ps0Z8jqdk0W3EqTDGnGOgNx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77" y="1412776"/>
            <a:ext cx="2016225" cy="16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64502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Вредные </a:t>
            </a:r>
            <a:r>
              <a:rPr lang="ru-RU" sz="2000" b="1" dirty="0"/>
              <a:t>привычки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ea typeface="Times New Roman" pitchFamily="18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itchFamily="18" charset="0"/>
                <a:cs typeface="Arial" charset="0"/>
              </a:rPr>
              <a:t> </a:t>
            </a:r>
            <a:r>
              <a:rPr lang="ru-RU" sz="2000" dirty="0">
                <a:ea typeface="Times New Roman" pitchFamily="18" charset="0"/>
                <a:cs typeface="Arial" charset="0"/>
              </a:rPr>
              <a:t>Алкоголизм обусловливает истощение организма-хозяина и склонность к инфекционным заболеваниям (у таких больных большую проблему представляет аспирационная пневмония).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itchFamily="18" charset="0"/>
                <a:cs typeface="Arial" charset="0"/>
              </a:rPr>
              <a:t> В результате курения появляется склонность к заболеваниям верхних и нижних дыхательных путей.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itchFamily="18" charset="0"/>
                <a:cs typeface="Arial" charset="0"/>
              </a:rPr>
              <a:t>Употребление и введение наркотических средств.</a:t>
            </a:r>
            <a:endParaRPr lang="ru-RU" sz="20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30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Заголовок 1"/>
          <p:cNvSpPr>
            <a:spLocks noGrp="1"/>
          </p:cNvSpPr>
          <p:nvPr>
            <p:ph type="title"/>
          </p:nvPr>
        </p:nvSpPr>
        <p:spPr>
          <a:xfrm>
            <a:off x="527050" y="332656"/>
            <a:ext cx="8077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Факторы, влияющие на восприимчивость  человека к инфекции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395537" y="1470861"/>
            <a:ext cx="5184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/>
              <a:t>Питание</a:t>
            </a:r>
            <a:endParaRPr lang="ru-RU" sz="2400" dirty="0"/>
          </a:p>
          <a:p>
            <a:r>
              <a:rPr lang="ru-RU" sz="2400" dirty="0" smtClean="0"/>
              <a:t>Имеет </a:t>
            </a:r>
            <a:r>
              <a:rPr lang="ru-RU" sz="2400" dirty="0"/>
              <a:t>значение не только для процесса выздоровления, но и для функции иммунной системы, особенно ее клеточного звена.</a:t>
            </a:r>
          </a:p>
        </p:txBody>
      </p:sp>
      <p:pic>
        <p:nvPicPr>
          <p:cNvPr id="62469" name="Picture 8" descr="http://t3.gstatic.com/images?q=tbn:ANd9GcT3oRPTLGtuL5zlE3qUCcSOArdFdKHWk1PDfMD_O5H5_xokDpjx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18" y="1684273"/>
            <a:ext cx="3025154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86104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СТРЕСС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состоянии эмоционального напряжения люди более подвержены инфекционным заболеваниям, а также психогенным расстройствам.</a:t>
            </a:r>
          </a:p>
        </p:txBody>
      </p:sp>
      <p:pic>
        <p:nvPicPr>
          <p:cNvPr id="7" name="Picture 7" descr="http://t3.gstatic.com/images?q=tbn:ANd9GcSUKCCdsFrwQUuaPzOXfQnA-rPx2ZizqAJWi62JJMhEH2Jkj3T6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47" y="40493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69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264010" y="1428604"/>
            <a:ext cx="4043363" cy="5760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Иммунодефицит</a:t>
            </a:r>
            <a:endParaRPr lang="ru-RU" dirty="0" smtClean="0"/>
          </a:p>
        </p:txBody>
      </p:sp>
      <p:sp>
        <p:nvSpPr>
          <p:cNvPr id="65539" name="Заголовок 1"/>
          <p:cNvSpPr>
            <a:spLocks noGrp="1"/>
          </p:cNvSpPr>
          <p:nvPr>
            <p:ph type="title"/>
          </p:nvPr>
        </p:nvSpPr>
        <p:spPr>
          <a:xfrm>
            <a:off x="320865" y="260648"/>
            <a:ext cx="8077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Факторы, влияющие на восприимчивость  человека к инфекции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285750" y="1995159"/>
            <a:ext cx="88582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Врожденный иммунодефицит.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Описан ряд синдромов, при которых ребенок рождается с дефектами иммунной системы. Нарушения могут затрагивать продукцию антител, клеточные иммунные реакции или оба звена.</a:t>
            </a:r>
            <a:endParaRPr lang="ru-RU" sz="2000" dirty="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Приобретенный иммунодефицит.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При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опухолях, в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том числе и вследствие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иммуносупрессивной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и лучевой терапии. </a:t>
            </a:r>
          </a:p>
          <a:p>
            <a:pPr eaLnBrk="0" hangingPunct="0"/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Склонность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 развитию вторичных инфекций увеличивается также вследствие вирусных и бактериальных инфекционных заболеваний. 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Антибиотики уничтожают часть нормальной микрофлоры, способствуя внедрению других микроорганизмов или бурному росту сохранившихся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микробов. </a:t>
            </a:r>
            <a:endParaRPr lang="ru-RU" sz="2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При обширных ожогах пациенты также чрезвычайно чувствительны к инфекции.</a:t>
            </a:r>
            <a:r>
              <a:rPr lang="ru-RU" sz="2000" dirty="0">
                <a:ea typeface="Times New Roman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651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Профилактика инфекций</a:t>
            </a:r>
          </a:p>
        </p:txBody>
      </p:sp>
      <p:sp>
        <p:nvSpPr>
          <p:cNvPr id="1024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0113" y="1557338"/>
            <a:ext cx="7197725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Выявление источника</a:t>
            </a:r>
          </a:p>
        </p:txBody>
      </p:sp>
      <p:sp>
        <p:nvSpPr>
          <p:cNvPr id="1024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2997200"/>
            <a:ext cx="7197725" cy="719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Блокировка путей передачи</a:t>
            </a:r>
          </a:p>
        </p:txBody>
      </p:sp>
      <p:sp>
        <p:nvSpPr>
          <p:cNvPr id="1024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4437063"/>
            <a:ext cx="7197725" cy="719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Повышение иммунитета восприимчивого хозяина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356100" y="22764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356100" y="3716338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9448" y="5844335"/>
            <a:ext cx="8136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СанПиН 3.3686-21</a:t>
            </a:r>
            <a:r>
              <a:rPr lang="ru-RU" b="1" dirty="0" smtClean="0"/>
              <a:t>"Санитарно-эпидемиологические </a:t>
            </a:r>
            <a:r>
              <a:rPr lang="ru-RU" b="1" dirty="0"/>
              <a:t>требования по профилактике инфекционных болезней" (приложение).</a:t>
            </a:r>
          </a:p>
        </p:txBody>
      </p:sp>
    </p:spTree>
    <p:extLst>
      <p:ext uri="{BB962C8B-B14F-4D97-AF65-F5344CB8AC3E}">
        <p14:creationId xmlns:p14="http://schemas.microsoft.com/office/powerpoint/2010/main" val="351760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67544" y="185738"/>
            <a:ext cx="8077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Основные резервуары микроорганизмов во внешней среде МО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745" y="1333202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2400" b="1" u="sng" dirty="0">
                <a:latin typeface="+mn-lt"/>
              </a:rPr>
              <a:t>Дезинфицирующие</a:t>
            </a:r>
            <a:r>
              <a:rPr lang="ru-RU" sz="2400" b="1" u="sng" dirty="0">
                <a:solidFill>
                  <a:srgbClr val="284C6A"/>
                </a:solidFill>
                <a:latin typeface="+mn-lt"/>
              </a:rPr>
              <a:t> </a:t>
            </a:r>
            <a:r>
              <a:rPr lang="ru-RU" sz="2400" b="1" u="sng" dirty="0">
                <a:latin typeface="+mn-lt"/>
              </a:rPr>
              <a:t>растворы пониженной концентрации</a:t>
            </a:r>
          </a:p>
          <a:p>
            <a:pPr>
              <a:spcBef>
                <a:spcPts val="0"/>
              </a:spcBef>
              <a:buClr>
                <a:schemeClr val="bg2"/>
              </a:buCl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3109" y="2467273"/>
            <a:ext cx="316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2400" b="1" u="sng" dirty="0">
                <a:solidFill>
                  <a:srgbClr val="284C6A"/>
                </a:solidFill>
                <a:latin typeface="+mn-lt"/>
              </a:rPr>
              <a:t>Резервуары для </a:t>
            </a:r>
            <a:r>
              <a:rPr lang="ru-RU" sz="2400" b="1" u="sng" dirty="0" smtClean="0">
                <a:solidFill>
                  <a:srgbClr val="284C6A"/>
                </a:solidFill>
                <a:latin typeface="+mn-lt"/>
              </a:rPr>
              <a:t>воды</a:t>
            </a:r>
            <a:endParaRPr lang="ru-RU" sz="2400" b="1" u="sng" dirty="0">
              <a:solidFill>
                <a:srgbClr val="284C6A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928938"/>
            <a:ext cx="4021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2400" b="1" u="sng" dirty="0">
                <a:solidFill>
                  <a:srgbClr val="284C6A"/>
                </a:solidFill>
                <a:latin typeface="+mn-lt"/>
              </a:rPr>
              <a:t>Медицинское </a:t>
            </a:r>
            <a:r>
              <a:rPr lang="ru-RU" sz="2400" b="1" u="sng" dirty="0" smtClean="0">
                <a:solidFill>
                  <a:srgbClr val="284C6A"/>
                </a:solidFill>
                <a:latin typeface="+mn-lt"/>
              </a:rPr>
              <a:t>оборудование</a:t>
            </a:r>
            <a:endParaRPr lang="ru-RU" sz="2400" b="1" u="sng" dirty="0">
              <a:solidFill>
                <a:srgbClr val="284C6A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677" y="5160020"/>
            <a:ext cx="561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2400" b="1" u="sng" dirty="0">
                <a:solidFill>
                  <a:srgbClr val="284C6A"/>
                </a:solidFill>
                <a:latin typeface="+mn-lt"/>
              </a:rPr>
              <a:t>Водяные системы </a:t>
            </a:r>
            <a:r>
              <a:rPr lang="ru-RU" sz="2400" b="1" u="sng" dirty="0" smtClean="0">
                <a:solidFill>
                  <a:srgbClr val="284C6A"/>
                </a:solidFill>
                <a:latin typeface="+mn-lt"/>
              </a:rPr>
              <a:t>кондиционирования</a:t>
            </a:r>
            <a:endParaRPr lang="ru-RU" sz="2400" b="1" u="sng" dirty="0">
              <a:solidFill>
                <a:srgbClr val="284C6A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0" y="3929063"/>
            <a:ext cx="405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2400" b="1" u="sng" dirty="0">
                <a:solidFill>
                  <a:srgbClr val="284C6A"/>
                </a:solidFill>
                <a:latin typeface="+mn-lt"/>
              </a:rPr>
              <a:t>Загрязненные </a:t>
            </a:r>
            <a:r>
              <a:rPr lang="ru-RU" sz="2400" b="1" u="sng" dirty="0" smtClean="0">
                <a:solidFill>
                  <a:srgbClr val="284C6A"/>
                </a:solidFill>
                <a:latin typeface="+mn-lt"/>
              </a:rPr>
              <a:t>респираторы</a:t>
            </a:r>
            <a:endParaRPr lang="ru-RU" sz="2400" b="1" u="sng" dirty="0">
              <a:solidFill>
                <a:srgbClr val="284C6A"/>
              </a:solidFill>
              <a:latin typeface="+mn-lt"/>
            </a:endParaRPr>
          </a:p>
        </p:txBody>
      </p:sp>
      <p:pic>
        <p:nvPicPr>
          <p:cNvPr id="5632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52"/>
            <a:ext cx="16160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71875"/>
            <a:ext cx="1600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08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 всем дезинфицирующим средствам в общем условно предъявляются следующие требования</a:t>
            </a:r>
            <a:r>
              <a:rPr lang="ru-RU" sz="2000" b="1" dirty="0" smtClean="0"/>
              <a:t>:</a:t>
            </a:r>
          </a:p>
          <a:p>
            <a:pPr algn="ctr"/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высокая степень эффективности в борьбе с болезнетворными и условно-патогенными микроорганизмами (вирусами, бактериями, грибами, дрожжевыми и простейшими</a:t>
            </a:r>
            <a:r>
              <a:rPr lang="ru-RU" sz="2000" dirty="0" smtClean="0"/>
              <a:t>);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/>
              <a:t>широкий </a:t>
            </a:r>
            <a:r>
              <a:rPr lang="ru-RU" sz="2000" dirty="0"/>
              <a:t>спектр </a:t>
            </a:r>
            <a:r>
              <a:rPr lang="ru-RU" sz="2000" dirty="0" smtClean="0"/>
              <a:t>действия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устойчивость в окружающей </a:t>
            </a:r>
            <a:r>
              <a:rPr lang="ru-RU" sz="2000" dirty="0" smtClean="0"/>
              <a:t>среде;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продолжительность </a:t>
            </a:r>
            <a:r>
              <a:rPr lang="ru-RU" sz="2000" dirty="0" smtClean="0"/>
              <a:t>действия;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err="1"/>
              <a:t>нетоксичность</a:t>
            </a:r>
            <a:r>
              <a:rPr lang="ru-RU" sz="2000" dirty="0"/>
              <a:t> или минимальная степень вреда для организма человека и </a:t>
            </a:r>
            <a:r>
              <a:rPr lang="ru-RU" sz="2000" dirty="0" smtClean="0"/>
              <a:t>животных;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безвредность для обрабатываемого </a:t>
            </a:r>
            <a:r>
              <a:rPr lang="ru-RU" sz="2000" dirty="0" smtClean="0"/>
              <a:t>объекта;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стабильность в любом виде (сохранение дезинфицирующих свойств в виде концентрата и в виде раствора, готового к работе);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простота </a:t>
            </a:r>
            <a:r>
              <a:rPr lang="ru-RU" sz="2000" dirty="0" smtClean="0"/>
              <a:t>использования;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растворимость в воде;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/>
              <a:t>экономичность;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безопасность при хранении (</a:t>
            </a:r>
            <a:r>
              <a:rPr lang="ru-RU" sz="2000" dirty="0" err="1"/>
              <a:t>дезсредства</a:t>
            </a:r>
            <a:r>
              <a:rPr lang="ru-RU" sz="2000" dirty="0"/>
              <a:t> не должны быть взрывоопасными или огнеопасными);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отсутствие </a:t>
            </a:r>
            <a:r>
              <a:rPr lang="ru-RU" sz="2000" dirty="0" smtClean="0"/>
              <a:t>запаха.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08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32656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Правила работы с дезинфицирующими средствами</a:t>
            </a:r>
          </a:p>
          <a:p>
            <a:pPr algn="ctr"/>
            <a:r>
              <a:rPr lang="ru-RU" dirty="0"/>
              <a:t>Работа с </a:t>
            </a:r>
            <a:r>
              <a:rPr lang="ru-RU" dirty="0" err="1"/>
              <a:t>дезинфектантами</a:t>
            </a:r>
            <a:r>
              <a:rPr lang="ru-RU" dirty="0"/>
              <a:t> проводится персоналом, прошедшим инструктаж, а в некоторых случаях и особое обучение. Основные правила работы с </a:t>
            </a:r>
            <a:r>
              <a:rPr lang="ru-RU" dirty="0" err="1"/>
              <a:t>дезсредствами</a:t>
            </a:r>
            <a:r>
              <a:rPr lang="ru-RU" dirty="0" smtClean="0"/>
              <a:t>:</a:t>
            </a:r>
          </a:p>
          <a:p>
            <a:pPr algn="ctr"/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Выполнение </a:t>
            </a:r>
            <a:r>
              <a:rPr lang="ru-RU" dirty="0"/>
              <a:t>требований к условиям хранения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Соблюдение </a:t>
            </a:r>
            <a:r>
              <a:rPr lang="ru-RU" dirty="0"/>
              <a:t>техники индивидуальной защиты и правил личной гигиены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персонал, должен быть в  халатах, масках, перчатках, защитных очках </a:t>
            </a:r>
            <a:r>
              <a:rPr lang="ru-RU" dirty="0"/>
              <a:t>и шапочками, а также тщательно мыть руки после приготовления рабочих растворов. Одежда, в которой проводится дезинфекция, должна храниться в специально отведенном месте. Запрещена ее стирка в домашних </a:t>
            </a:r>
            <a:r>
              <a:rPr lang="ru-RU" dirty="0" smtClean="0"/>
              <a:t>условиях.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Ведение </a:t>
            </a:r>
            <a:r>
              <a:rPr lang="ru-RU" dirty="0"/>
              <a:t>паспорта </a:t>
            </a:r>
            <a:r>
              <a:rPr lang="ru-RU" dirty="0" err="1"/>
              <a:t>дезсредства</a:t>
            </a:r>
            <a:r>
              <a:rPr lang="ru-RU" dirty="0"/>
              <a:t>: на каждой упаковке с обеззараживающим веществом должна иметься заметная этикетка с четко обозначенным названием, назначением и сроком годности (в некоторых случаях и с датой открытия упаковки), а на рабочих растворах указывается дата его приготовления, концентрация, срок годности, имя и должность сотрудника, который занимался приготовлением раствора.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Наличие </a:t>
            </a:r>
            <a:r>
              <a:rPr lang="ru-RU" dirty="0"/>
              <a:t>активной вытяжной вентиляции в помещении, где готовятся рабочие растворы </a:t>
            </a:r>
            <a:r>
              <a:rPr lang="ru-RU" dirty="0" err="1"/>
              <a:t>дезинфектантов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допускается приготовление и хранение рабочего раствора </a:t>
            </a:r>
            <a:r>
              <a:rPr lang="ru-RU" dirty="0" err="1"/>
              <a:t>дезинфектанта</a:t>
            </a:r>
            <a:r>
              <a:rPr lang="ru-RU" dirty="0"/>
              <a:t> вблизи отопительных приборов из-за повышения испарения токсичных веществ.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Немедленное </a:t>
            </a:r>
            <a:r>
              <a:rPr lang="ru-RU" dirty="0"/>
              <a:t>прекращение работы при обнаружении признаков химического отравления и проведение мероприятий по оказанию первой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25173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645024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Аптечка для персонала, который работает с </a:t>
            </a:r>
            <a:r>
              <a:rPr lang="ru-RU" dirty="0" err="1" smtClean="0"/>
              <a:t>дезсредствами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•	перевязочные материалы (вата, бинты, лейкопластырь и </a:t>
            </a:r>
            <a:r>
              <a:rPr lang="ru-RU" dirty="0" err="1"/>
              <a:t>тд</a:t>
            </a:r>
            <a:r>
              <a:rPr lang="ru-RU" dirty="0"/>
              <a:t>);</a:t>
            </a:r>
          </a:p>
          <a:p>
            <a:r>
              <a:rPr lang="ru-RU" dirty="0"/>
              <a:t>•	резиновые перчатки;</a:t>
            </a:r>
          </a:p>
          <a:p>
            <a:r>
              <a:rPr lang="ru-RU" dirty="0"/>
              <a:t>•	медицинский спирт в виде 70% раствора;</a:t>
            </a:r>
          </a:p>
          <a:p>
            <a:r>
              <a:rPr lang="ru-RU" dirty="0"/>
              <a:t>•	5% йодный раствор;</a:t>
            </a:r>
          </a:p>
          <a:p>
            <a:r>
              <a:rPr lang="ru-RU" dirty="0"/>
              <a:t>•	нашатырный спирт;</a:t>
            </a:r>
          </a:p>
          <a:p>
            <a:r>
              <a:rPr lang="ru-RU" dirty="0"/>
              <a:t>•	раствор альбуцида;</a:t>
            </a:r>
          </a:p>
          <a:p>
            <a:r>
              <a:rPr lang="ru-RU" dirty="0"/>
              <a:t>•	перманганат калия;</a:t>
            </a:r>
          </a:p>
          <a:p>
            <a:r>
              <a:rPr lang="ru-RU" dirty="0"/>
              <a:t>•	сорбент (например, активированный уголь);</a:t>
            </a:r>
          </a:p>
          <a:p>
            <a:r>
              <a:rPr lang="ru-RU" dirty="0"/>
              <a:t>•	емкости для разведения.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37528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4494500"/>
            <a:ext cx="2088232" cy="218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Гигиеническая обработка рук</a:t>
            </a:r>
            <a:endParaRPr lang="ru-RU" sz="2000" b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зависимости от выполняемой медицинской манипуляции и требуемого уровня снижения микробной контаминации кожи рук медицинский персонал осуществляет гигиеническую обработку </a:t>
            </a:r>
            <a:r>
              <a:rPr lang="ru-RU" sz="2000" dirty="0" smtClean="0"/>
              <a:t>рук.</a:t>
            </a:r>
            <a:endParaRPr lang="ru-RU" sz="2000" dirty="0"/>
          </a:p>
          <a:p>
            <a:r>
              <a:rPr lang="ru-RU" sz="2000" dirty="0"/>
              <a:t>Для достижения эффективного мытья и обеззараживания рук необходимо соблюдать следующие условия: коротко подстриженные ногти, отсутствие лака на ногтях, отсутствие искусственных ногтей, отсутствие на руках колец, перстней и других ювелирных украшений. </a:t>
            </a:r>
            <a:endParaRPr lang="ru-RU" sz="2000" dirty="0" smtClean="0"/>
          </a:p>
          <a:p>
            <a:r>
              <a:rPr lang="ru-RU" sz="2000" dirty="0" smtClean="0"/>
              <a:t>Перед </a:t>
            </a:r>
            <a:r>
              <a:rPr lang="ru-RU" sz="2000" dirty="0"/>
              <a:t>обработкой рук необходимо снять также часы, браслеты и пр.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высушивания рук применяют чистые тканевые полотенца или бумажные салфетки однократного использования.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Профилактика Контактно-бытового </a:t>
            </a:r>
            <a:r>
              <a:rPr lang="ru-RU" sz="2000" b="1" dirty="0"/>
              <a:t>пути </a:t>
            </a:r>
            <a:r>
              <a:rPr lang="ru-RU" sz="2000" b="1" dirty="0" smtClean="0"/>
              <a:t>передачи ИСМП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58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игиена рук в медучрежд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4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573016"/>
            <a:ext cx="8280920" cy="2664296"/>
          </a:xfrm>
        </p:spPr>
        <p:txBody>
          <a:bodyPr>
            <a:normAutofit/>
          </a:bodyPr>
          <a:lstStyle/>
          <a:p>
            <a:pPr marL="0" lvl="0" indent="0" algn="just" fontAlgn="base">
              <a:spcAft>
                <a:spcPct val="0"/>
              </a:spcAft>
              <a:buClr>
                <a:srgbClr val="873624"/>
              </a:buClr>
              <a:buSzTx/>
              <a:buNone/>
              <a:defRPr/>
            </a:pPr>
            <a:endParaRPr lang="ru-RU" sz="3000" dirty="0">
              <a:solidFill>
                <a:prstClr val="white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873624"/>
              </a:buClr>
              <a:buSzTx/>
              <a:buNone/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Инфекционный контроль</a:t>
            </a:r>
          </a:p>
          <a:p>
            <a:pPr marL="0" lvl="0" indent="0" algn="ctr" fontAlgn="base">
              <a:spcAft>
                <a:spcPct val="0"/>
              </a:spcAft>
              <a:buClr>
                <a:srgbClr val="873624"/>
              </a:buClr>
              <a:buSzTx/>
              <a:buNone/>
              <a:defRPr/>
            </a:pPr>
            <a:r>
              <a:rPr lang="ru-RU" sz="3000" dirty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- мероприятия направленные на проверку соблюдения санитарно-гигиенического и противоэпидемического режима 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в больнице.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88843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buClr>
                <a:srgbClr val="873624"/>
              </a:buClr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Инфекционная безопасность</a:t>
            </a:r>
            <a:br>
              <a:rPr lang="ru-RU" sz="3600" b="1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- </a:t>
            </a:r>
            <a: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комплекс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противоэпидемических и  </a:t>
            </a:r>
            <a:b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</a:br>
            <a: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санитарно-гигиенических мероприятий, направленных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на снижение  и/или уничтожение микроорганизмов  на </a:t>
            </a:r>
            <a: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эпидемиологически значимых объектах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больницы.</a:t>
            </a:r>
            <a: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8110" r="3768" b="257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2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92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78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ronova\Desktop\405c90cd9964e5ed0c2dd70c0afb34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785" r="4826" b="1429"/>
          <a:stretch/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Дезинфицирующие средства, используемые в </a:t>
            </a:r>
            <a:r>
              <a:rPr lang="ru-RU" sz="2400" b="1" dirty="0" smtClean="0">
                <a:solidFill>
                  <a:schemeClr val="tx2"/>
                </a:solidFill>
              </a:rPr>
              <a:t>медицинских учреждениях, </a:t>
            </a:r>
            <a:r>
              <a:rPr lang="ru-RU" sz="2400" b="1" dirty="0">
                <a:solidFill>
                  <a:schemeClr val="tx2"/>
                </a:solidFill>
              </a:rPr>
              <a:t>можно условно разделить на 3 группы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9767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антисептики для обработки рук медработников и кожных покровов </a:t>
            </a:r>
            <a:r>
              <a:rPr lang="ru-RU" sz="2400" dirty="0" smtClean="0"/>
              <a:t>пациентов</a:t>
            </a:r>
            <a:endParaRPr lang="ru-RU" sz="2400" dirty="0"/>
          </a:p>
          <a:p>
            <a:r>
              <a:rPr lang="ru-RU" sz="2400" dirty="0" smtClean="0"/>
              <a:t>средства </a:t>
            </a:r>
            <a:r>
              <a:rPr lang="ru-RU" sz="2400" dirty="0"/>
              <a:t>для очистки и обеззараживания изделий </a:t>
            </a:r>
            <a:r>
              <a:rPr lang="ru-RU" sz="2400" dirty="0" smtClean="0"/>
              <a:t>медицинского назначения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препараты </a:t>
            </a:r>
            <a:r>
              <a:rPr lang="ru-RU" sz="2400" dirty="0"/>
              <a:t>для дезинфекции </a:t>
            </a:r>
            <a:r>
              <a:rPr lang="ru-RU" sz="2400" dirty="0" smtClean="0"/>
              <a:t>поверхностей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8829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Дезинфицирующие растворы токсичны и раздражающе воздействуют на слизистые, кожу и органы зрения, поэтому соблюдение мер предосторожности при разведении и работе с ними необходимо во избежание серьезных проблем со здоровьем.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066" y="5327287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Правила работы с дезинфицирующими средствами и их использование должен контролировать сотрудник, назначенный ответственным за проведение дезинфекционных мероприятий в МО.</a:t>
            </a:r>
          </a:p>
        </p:txBody>
      </p:sp>
    </p:spTree>
    <p:extLst>
      <p:ext uri="{BB962C8B-B14F-4D97-AF65-F5344CB8AC3E}">
        <p14:creationId xmlns:p14="http://schemas.microsoft.com/office/powerpoint/2010/main" val="19768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b="1" dirty="0" smtClean="0"/>
              <a:t>Обработка контактных поверхностей.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а) </a:t>
            </a:r>
            <a:r>
              <a:rPr lang="ru-RU" dirty="0" smtClean="0"/>
              <a:t>Поверхности обрабатываются в соответствии с инструкциями к </a:t>
            </a:r>
            <a:r>
              <a:rPr lang="ru-RU" dirty="0" err="1" smtClean="0"/>
              <a:t>дезрастворам</a:t>
            </a:r>
            <a:r>
              <a:rPr lang="ru-RU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б) Все поверхности кабинета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должны быть обрабатываемые.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Дезсредства</a:t>
            </a:r>
            <a:r>
              <a:rPr lang="ru-RU" dirty="0" smtClean="0"/>
              <a:t> должны быть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совместимы с обрабатываемыми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поверхностями.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Использование защитных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/>
              <a:t>перчаток.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57" y="1196752"/>
            <a:ext cx="3597286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1088"/>
            <a:ext cx="35283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1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354887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Ультрафиолетовые облучатели (УФО).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0" y="2205038"/>
            <a:ext cx="4330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ru-RU" sz="3200" dirty="0"/>
              <a:t>Открытые УФО.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ru-RU" sz="3200" dirty="0"/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ru-RU" sz="3200" dirty="0" err="1"/>
              <a:t>Рециркуляторы</a:t>
            </a:r>
            <a:r>
              <a:rPr lang="ru-RU" sz="3200" dirty="0"/>
              <a:t>.</a:t>
            </a:r>
          </a:p>
          <a:p>
            <a:pPr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2535" name="Picture 7" descr="дезар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403" y="4456191"/>
            <a:ext cx="93662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7" name="Picture 9" descr="дез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4450107"/>
            <a:ext cx="12954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64" y="4004160"/>
            <a:ext cx="4703950" cy="2077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67"/>
          <a:stretch/>
        </p:blipFill>
        <p:spPr>
          <a:xfrm>
            <a:off x="131438" y="2087746"/>
            <a:ext cx="3072038" cy="910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52" y="1795462"/>
            <a:ext cx="965048" cy="1495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420" y="188640"/>
            <a:ext cx="867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ea typeface="+mj-ea"/>
                <a:cs typeface="+mj-cs"/>
              </a:rPr>
              <a:t>Профилактика</a:t>
            </a:r>
            <a:br>
              <a:rPr lang="ru-RU" sz="2800" b="1" dirty="0">
                <a:ea typeface="+mj-ea"/>
                <a:cs typeface="+mj-cs"/>
              </a:rPr>
            </a:br>
            <a:r>
              <a:rPr lang="ru-RU" sz="2800" b="1" dirty="0">
                <a:ea typeface="+mj-ea"/>
                <a:cs typeface="+mj-cs"/>
              </a:rPr>
              <a:t>воздушно - пылевого пути передачи ИСПМ</a:t>
            </a:r>
          </a:p>
        </p:txBody>
      </p:sp>
    </p:spTree>
    <p:extLst>
      <p:ext uri="{BB962C8B-B14F-4D97-AF65-F5344CB8AC3E}">
        <p14:creationId xmlns:p14="http://schemas.microsoft.com/office/powerpoint/2010/main" val="2615212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4" y="1628800"/>
            <a:ext cx="8229600" cy="864096"/>
          </a:xfrm>
        </p:spPr>
        <p:txBody>
          <a:bodyPr rtlCol="0">
            <a:noAutofit/>
          </a:bodyPr>
          <a:lstStyle/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Влажная уборка помещений не менее 2-х раз в день.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Смена воздуха рабочей зоны (проветривание, вентиляция, кондиционирование).</a:t>
            </a: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98966"/>
            <a:ext cx="3528392" cy="2305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chemeClr val="tx1"/>
                </a:solidFill>
              </a:rPr>
              <a:t>Профилактика</a:t>
            </a:r>
            <a:br>
              <a:rPr lang="ru-RU" sz="3100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воздушно - пылевого пути передачи </a:t>
            </a:r>
            <a:r>
              <a:rPr lang="ru-RU" sz="3100" b="1" dirty="0" smtClean="0">
                <a:solidFill>
                  <a:schemeClr val="tx1"/>
                </a:solidFill>
              </a:rPr>
              <a:t>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9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2009775"/>
            <a:ext cx="82296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Стерилизация многоразового инструментария и использование    одноразового оборудования.</a:t>
            </a:r>
          </a:p>
          <a:p>
            <a:pPr algn="just" eaLnBrk="1" hangingPunct="1">
              <a:buFontTx/>
              <a:buNone/>
            </a:pPr>
            <a:endParaRPr lang="ru-RU" sz="2800" b="1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800" b="1" dirty="0" smtClean="0"/>
              <a:t> Предотвращение контакта с </a:t>
            </a:r>
            <a:r>
              <a:rPr lang="ru-RU" sz="2800" b="1" dirty="0" smtClean="0">
                <a:solidFill>
                  <a:srgbClr val="FF0000"/>
                </a:solidFill>
              </a:rPr>
              <a:t>биологическими жидкостями.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ru-RU" sz="2800" b="1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/>
              <a:t> Техника безопасности при работе с колющим и режущим оборудованием.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endParaRPr lang="ru-RU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/>
              <a:t>Профилактика</a:t>
            </a:r>
            <a:br>
              <a:rPr lang="ru-RU" sz="2800" b="1" dirty="0"/>
            </a:br>
            <a:r>
              <a:rPr lang="ru-RU" sz="2800" b="1" dirty="0" err="1"/>
              <a:t>артифициального</a:t>
            </a:r>
            <a:r>
              <a:rPr lang="ru-RU" sz="2800" b="1" dirty="0"/>
              <a:t> пути передачи </a:t>
            </a:r>
            <a:r>
              <a:rPr lang="ru-RU" sz="2800" b="1" dirty="0" smtClean="0"/>
              <a:t>инфекции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0495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Медицинские работники и сотрудники получают травмы но средства защиты не носят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 descr="Медики получают травмы, но СИЗ всё равно не носят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r="50723" b="41711"/>
          <a:stretch/>
        </p:blipFill>
        <p:spPr bwMode="auto">
          <a:xfrm>
            <a:off x="35496" y="1772816"/>
            <a:ext cx="4968552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4211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52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166"/>
          <a:stretch/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784976" cy="428133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Состояние, характеризующееся совокупностью условий, при которых отсутствует недопустимый риск возникновения у пациентов и медицинского персонала заболевания инфекциями, связанными с оказанием медицинской помощи, состояния носительства, интоксикации, сенсибилизации организма, травм, вызванных микро- и </a:t>
            </a:r>
            <a:r>
              <a:rPr lang="ru-RU" sz="2800" dirty="0" err="1">
                <a:solidFill>
                  <a:schemeClr val="tx1"/>
                </a:solidFill>
              </a:rPr>
              <a:t>макроорганизмами</a:t>
            </a:r>
            <a:r>
              <a:rPr lang="ru-RU" sz="2800" dirty="0">
                <a:solidFill>
                  <a:schemeClr val="tx1"/>
                </a:solidFill>
              </a:rPr>
              <a:t> и продуктами их жизнедеятельности, а также культурами клеток и тканей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Эпидемиологическая безопасность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832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628800"/>
            <a:ext cx="8352928" cy="4497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 </a:t>
            </a:r>
            <a:r>
              <a:rPr lang="ru-RU" dirty="0"/>
              <a:t>помещения, оборудование, медицинский и другой инвентарь должны содержаться в чистоте. Влажная уборка помещений (обработка полов, мебели, оборудования, подоконников, дверей) должна осуществляться не менее 2 раз в сутки с использованием моющих и дезинфицирующих средств, разрешенных к использованию в установленном порядке. </a:t>
            </a:r>
            <a:endParaRPr lang="ru-RU" dirty="0" smtClean="0"/>
          </a:p>
          <a:p>
            <a:r>
              <a:rPr lang="ru-RU" dirty="0" smtClean="0"/>
              <a:t>Администрация МО </a:t>
            </a:r>
            <a:r>
              <a:rPr lang="ru-RU" dirty="0"/>
              <a:t>организует предварительный и периодический (не реже одного раза в год) инструктаж персонала, осуществляющего уборку помещений по вопросам санитарно-гигиенического режима и технологии уборки.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Санитарное содержание помещений, оборудования, инвентаря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8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7" y="1698262"/>
            <a:ext cx="5870996" cy="4824536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имеющие контакта с биологическими жидкостями пациентов, инфекционными больными;</a:t>
            </a:r>
          </a:p>
          <a:p>
            <a:pPr marL="365760" indent="-3657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Канцелярские принадлежности, упаковка, мебель, инвентарь, потерявшие потребительские свойства;</a:t>
            </a:r>
          </a:p>
          <a:p>
            <a:pPr marL="365760" indent="-3657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Смет от уборки территории;</a:t>
            </a:r>
          </a:p>
          <a:p>
            <a:pPr marL="365760" indent="-36576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Пищевые отходы центральных пищеблоков, а Пищевые отходы подразделений организации, осуществляющей медицинскую и/или фармацевтическую деятельность, кроме инфекционных, в том числе фтизиатрических.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Цвет пакета любой , за исключением желтого и красного</a:t>
            </a:r>
          </a:p>
        </p:txBody>
      </p:sp>
      <p:pic>
        <p:nvPicPr>
          <p:cNvPr id="12292" name="Picture 5" descr="пакет класс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699113"/>
            <a:ext cx="2664668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2316" y="116632"/>
            <a:ext cx="867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Медицинские отходы</a:t>
            </a:r>
            <a:r>
              <a:rPr lang="ru-RU" sz="2400" dirty="0" smtClean="0"/>
              <a:t> </a:t>
            </a:r>
            <a:r>
              <a:rPr lang="ru-RU" sz="2400" b="1" dirty="0" smtClean="0"/>
              <a:t>Класс </a:t>
            </a:r>
            <a:r>
              <a:rPr lang="ru-RU" sz="2400" b="1" dirty="0"/>
              <a:t>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(эпидемиологически безопасные отходы, по составу приближенные к ТБО)</a:t>
            </a:r>
          </a:p>
        </p:txBody>
      </p:sp>
    </p:spTree>
    <p:extLst>
      <p:ext uri="{BB962C8B-B14F-4D97-AF65-F5344CB8AC3E}">
        <p14:creationId xmlns:p14="http://schemas.microsoft.com/office/powerpoint/2010/main" val="798567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643063"/>
            <a:ext cx="5688013" cy="3446462"/>
          </a:xfrm>
        </p:spPr>
        <p:txBody>
          <a:bodyPr rtlCol="0">
            <a:normAutofit fontScale="92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Инфицированные и потенциально инфицированные отходы.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Материалы и инструменты, предметы загрязненные кровью и/или другими биологическими жидкостями. Патологоанатомические отходы.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Органические операционные отходы (органы, ткани и так далее).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Пищевые отходы из инфекционных отделений.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Отходы из микробиологических, клинико-диагностических лабораторий, фармацевтических,  иммунобиологических производств, работающих с микроорганизмами 3-4 групп патогенности. Биологические отходы вивариев.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Живые вакцины, непригодные к использованию.</a:t>
            </a:r>
          </a:p>
        </p:txBody>
      </p:sp>
      <p:pic>
        <p:nvPicPr>
          <p:cNvPr id="13316" name="Picture 6" descr="пакет класс 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557338"/>
            <a:ext cx="2160588" cy="2151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8" descr="контейнеры для коющих инструменто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908175" y="3357563"/>
            <a:ext cx="1376363" cy="14398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11" descr="бак класса 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149725"/>
            <a:ext cx="1439862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23" y="5022896"/>
            <a:ext cx="1312283" cy="13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8" y="145757"/>
            <a:ext cx="813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Медицинские отходы</a:t>
            </a:r>
            <a:r>
              <a:rPr lang="ru-RU" sz="2800" b="1" dirty="0"/>
              <a:t> Класс Б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(эпидемиологически опасные отходы)</a:t>
            </a:r>
          </a:p>
        </p:txBody>
      </p:sp>
    </p:spTree>
    <p:extLst>
      <p:ext uri="{BB962C8B-B14F-4D97-AF65-F5344CB8AC3E}">
        <p14:creationId xmlns:p14="http://schemas.microsoft.com/office/powerpoint/2010/main" val="3321619657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105275" y="1503759"/>
            <a:ext cx="4824413" cy="44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/>
              <a:t>Материалы, контактировавшие с больными инфекционными болезнями, которые могут привести к возникновению чрезвычайных ситуаций в области санитарно-эпидемиологического благополучия населения и требуют проведения мероприятий по санитарной охране территории.</a:t>
            </a:r>
          </a:p>
          <a:p>
            <a:pPr>
              <a:defRPr/>
            </a:pPr>
            <a:r>
              <a:rPr lang="ru-RU" dirty="0" smtClean="0"/>
              <a:t>Отходы лабораторий, фармацевтических и иммунобиологических производств, работающих с микроорганизмами 1-2 групп патогенности. </a:t>
            </a:r>
          </a:p>
          <a:p>
            <a:pPr>
              <a:defRPr/>
            </a:pPr>
            <a:r>
              <a:rPr lang="ru-RU" dirty="0" smtClean="0"/>
              <a:t>Отходы </a:t>
            </a:r>
            <a:r>
              <a:rPr lang="ru-RU" dirty="0"/>
              <a:t>лечебно-диагностических подразделений фтизиатрических стационаров (диспансеров), загрязненные мокротой пациентов, отходы микробиологических лабораторий, осуществляющих работы с возбудителями туберкулеза.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6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600" dirty="0"/>
          </a:p>
        </p:txBody>
      </p:sp>
      <p:pic>
        <p:nvPicPr>
          <p:cNvPr id="14341" name="Picture 7" descr="пакет класс 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276475"/>
            <a:ext cx="21272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8" descr="контейнер малый класса  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1458913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9" descr="бак класса 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148138"/>
            <a:ext cx="1439863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5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Медицинские отходы</a:t>
            </a:r>
          </a:p>
          <a:p>
            <a:pPr>
              <a:defRPr/>
            </a:pPr>
            <a:r>
              <a:rPr lang="ru-RU" sz="2400" b="1" dirty="0"/>
              <a:t>Класс В</a:t>
            </a:r>
            <a:endParaRPr lang="ru-RU" sz="2400" dirty="0"/>
          </a:p>
          <a:p>
            <a:pPr>
              <a:defRPr/>
            </a:pPr>
            <a:r>
              <a:rPr lang="ru-RU" sz="2400" dirty="0"/>
              <a:t>(чрезвычайно эпидемиологически опасные отходы)</a:t>
            </a:r>
          </a:p>
        </p:txBody>
      </p:sp>
    </p:spTree>
    <p:extLst>
      <p:ext uri="{BB962C8B-B14F-4D97-AF65-F5344CB8AC3E}">
        <p14:creationId xmlns:p14="http://schemas.microsoft.com/office/powerpoint/2010/main" val="3880467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147638" y="1473677"/>
            <a:ext cx="8496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Лекарственные (в том числе </a:t>
            </a:r>
            <a:r>
              <a:rPr lang="ru-RU" sz="2400" dirty="0" err="1"/>
              <a:t>цитостатики</a:t>
            </a:r>
            <a:r>
              <a:rPr lang="ru-RU" sz="2400" dirty="0"/>
              <a:t>), диагностические, дезинфицирующие средства, не подлежащие использованию.</a:t>
            </a:r>
          </a:p>
          <a:p>
            <a:pPr>
              <a:defRPr/>
            </a:pPr>
            <a:r>
              <a:rPr lang="ru-RU" sz="2400" dirty="0"/>
              <a:t>Ртутьсодержащие предметы, приборы и оборудование. Отходы сырья и </a:t>
            </a:r>
            <a:r>
              <a:rPr lang="ru-RU" sz="2400" dirty="0" err="1" smtClean="0"/>
              <a:t>прод</a:t>
            </a:r>
            <a:r>
              <a:rPr lang="ru-RU" sz="2400" dirty="0" smtClean="0"/>
              <a:t> </a:t>
            </a:r>
            <a:r>
              <a:rPr lang="ru-RU" sz="2400" dirty="0" err="1" smtClean="0"/>
              <a:t>укции</a:t>
            </a:r>
            <a:r>
              <a:rPr lang="ru-RU" sz="2400" dirty="0" smtClean="0"/>
              <a:t> </a:t>
            </a:r>
            <a:r>
              <a:rPr lang="ru-RU" sz="2400" dirty="0"/>
              <a:t>фармацевтических производств.</a:t>
            </a:r>
          </a:p>
          <a:p>
            <a:r>
              <a:rPr lang="ru-RU" sz="2400" dirty="0"/>
              <a:t>Отходы от эксплуатации оборудования, транспорта, систем освещения и другие.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</a:rPr>
              <a:t>Медицинские отходы</a:t>
            </a:r>
          </a:p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</a:rPr>
              <a:t>Класс Г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(</a:t>
            </a:r>
            <a:r>
              <a:rPr lang="ru-RU" sz="2400" dirty="0" err="1">
                <a:solidFill>
                  <a:prstClr val="black"/>
                </a:solidFill>
              </a:rPr>
              <a:t>токсикологически</a:t>
            </a:r>
            <a:r>
              <a:rPr lang="ru-RU" sz="2400" dirty="0">
                <a:solidFill>
                  <a:prstClr val="black"/>
                </a:solidFill>
              </a:rPr>
              <a:t> опасные отходы 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428" y="5423697"/>
            <a:ext cx="849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виды отходов, в любом агрегатном состоянии, в которых содержание радионуклидов превышает допустимые уровни, установленные нормами радиационной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38" y="4315450"/>
            <a:ext cx="8672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</a:rPr>
              <a:t>Медицинские отходы</a:t>
            </a:r>
          </a:p>
          <a:p>
            <a:pPr>
              <a:defRPr/>
            </a:pPr>
            <a:r>
              <a:rPr lang="ru-RU" sz="2400" b="1" dirty="0" smtClean="0"/>
              <a:t>Класс </a:t>
            </a:r>
            <a:r>
              <a:rPr lang="ru-RU" sz="2400" b="1" dirty="0"/>
              <a:t>Д</a:t>
            </a:r>
            <a:endParaRPr lang="ru-RU" sz="2400" dirty="0"/>
          </a:p>
          <a:p>
            <a:pPr>
              <a:defRPr/>
            </a:pPr>
            <a:r>
              <a:rPr lang="ru-RU" dirty="0"/>
              <a:t>Радиоактивные отходы</a:t>
            </a:r>
          </a:p>
        </p:txBody>
      </p:sp>
    </p:spTree>
    <p:extLst>
      <p:ext uri="{BB962C8B-B14F-4D97-AF65-F5344CB8AC3E}">
        <p14:creationId xmlns:p14="http://schemas.microsoft.com/office/powerpoint/2010/main" val="3840912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5272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</a:rPr>
              <a:t>При сборе медицинских отходов запрещается: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79513" y="1196752"/>
            <a:ext cx="8784976" cy="5661248"/>
          </a:xfrm>
        </p:spPr>
        <p:txBody>
          <a:bodyPr rtlCol="0">
            <a:normAutofit fontScale="850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вручную разрушать, разрезать отходы классов Б и В, в том числе использованные системы для внутривенных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инфузий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 целях их обеззараживания;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снимать вручную иглу со шприца после его использования, надевать колпачок на иглу после инъекции;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пересыпать (перегружать) неупакованные отходы классов Б и В из одной емкости в другую;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утрамбовывать отходы классов Б и В;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осуществлять любые операции с отходами без перчаток или необходимых средств индивидуальной защиты и спецодежды;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использовать мягкую одноразовую упаковку для сбора острого медицинского инструментария и иных острых предметов;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устанавливать одноразовые и многоразовые емкости для сбора отходов на расстоянии менее 1 м от нагревательных приборов.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5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Правила внутреннего трудового </a:t>
            </a:r>
            <a:r>
              <a:rPr lang="ru-RU" sz="2800" b="1" dirty="0" smtClean="0">
                <a:solidFill>
                  <a:schemeClr val="tx1"/>
                </a:solidFill>
              </a:rPr>
              <a:t>распорядка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170" y="22444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определяется локальными документами работодателя и регулируется нормами трудового права (статья 189 Трудового кодекса РФ далее ТК РФ).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Правила внутреннего трудового распорядка </a:t>
            </a:r>
            <a:r>
              <a:rPr lang="ru-RU" dirty="0"/>
              <a:t>(ПВТР) – это локальный нормативный акт работодателя, который обязательно должен иметься в организации. С данным локальным актом должен быть ознакомлен под роспись каждый работник при приеме на работу.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90759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состоит из следующих разделов: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основные </a:t>
            </a:r>
            <a:r>
              <a:rPr lang="ru-RU" dirty="0"/>
              <a:t>права и обязанности работника и работодателя (ст. 21 и 22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режим </a:t>
            </a:r>
            <a:r>
              <a:rPr lang="ru-RU" dirty="0"/>
              <a:t>рабочего времени (ст.100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ненормированный </a:t>
            </a:r>
            <a:r>
              <a:rPr lang="ru-RU" dirty="0"/>
              <a:t>рабочий день (ст. 101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порядок </a:t>
            </a:r>
            <a:r>
              <a:rPr lang="ru-RU" dirty="0"/>
              <a:t>введения суммированного учета рабочего времени (ст. 104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время </a:t>
            </a:r>
            <a:r>
              <a:rPr lang="ru-RU" dirty="0"/>
              <a:t>предоставления перерыва для отдыха и питания и его конкретная продолжительность (ст. 108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предоставление </a:t>
            </a:r>
            <a:r>
              <a:rPr lang="ru-RU" dirty="0"/>
              <a:t>выходных дней в различные дни недели в организациях, приостановка работы в которых в выходные дни невозможна (ст.111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предоставление </a:t>
            </a:r>
            <a:r>
              <a:rPr lang="ru-RU" dirty="0"/>
              <a:t>ежегодного дополнительного оплачиваемого отпуска работникам с ненормированным рабочим днем (ст. 119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порядок</a:t>
            </a:r>
            <a:r>
              <a:rPr lang="ru-RU" dirty="0"/>
              <a:t>, место и сроки выплаты заработной платы (ст. 136 ТК РФ);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виды </a:t>
            </a:r>
            <a:r>
              <a:rPr lang="ru-RU" dirty="0"/>
              <a:t>поощрений (ст. 191 ТК РФ).</a:t>
            </a:r>
          </a:p>
        </p:txBody>
      </p:sp>
    </p:spTree>
    <p:extLst>
      <p:ext uri="{BB962C8B-B14F-4D97-AF65-F5344CB8AC3E}">
        <p14:creationId xmlns:p14="http://schemas.microsoft.com/office/powerpoint/2010/main" val="803276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ironova\Desktop\Сиделка\порядок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"/>
            <a:ext cx="8856984" cy="68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68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073" y="200397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Волонтерская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385" y="836712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Добровольцы (волонтеры)</a:t>
            </a:r>
            <a:r>
              <a:rPr lang="ru-RU" dirty="0"/>
              <a:t> – физические лица, осуществляющие добровольческую (волонтерскую) деятельность в целях, указанных в пункте 1 статьи 2 Федерального закона № 135-ФЗ от 11 августа 1995 года, или в иных общественно полезных целях.</a:t>
            </a:r>
          </a:p>
          <a:p>
            <a:pPr fontAlgn="base"/>
            <a:r>
              <a:rPr lang="ru-RU" b="1" dirty="0"/>
              <a:t>Организаторы добровольческой (волонтерской) деятельности</a:t>
            </a:r>
            <a:r>
              <a:rPr lang="ru-RU" dirty="0"/>
              <a:t> – некоммерческие организации и физические лица, которые привлекают на постоянной или временной основе добровольцев (волонтеров) к осуществлению добровольческой (волонтерской) деятельности и осуществляют руководство их деятельностью.</a:t>
            </a:r>
          </a:p>
          <a:p>
            <a:pPr fontAlgn="base"/>
            <a:r>
              <a:rPr lang="ru-RU" b="1" dirty="0"/>
              <a:t>Добровольческая (волонтерская) организация</a:t>
            </a:r>
            <a:r>
              <a:rPr lang="ru-RU" dirty="0"/>
              <a:t> – некоммерческая организация в форме общественной организации, общественного движения, общественного учреждения, религиозной организации, ассоциации (союза), фонда или автономной некоммерческой организации, которая осуществляет деятельность в целях, указанных в пункте 1 статьи 2 Федерального закона № 135-ФЗ от 11 августа 1995 года, привлекает на постоянной или временной основе добровольцев (волонтеров) к осуществлению добровольческой (волонтерской) деятельности и осуществляет руководство их деятельностью.</a:t>
            </a:r>
          </a:p>
          <a:p>
            <a:pPr fontAlgn="base"/>
            <a:r>
              <a:rPr lang="ru-RU" b="1" dirty="0"/>
              <a:t>Медицинское добровольчество (</a:t>
            </a:r>
            <a:r>
              <a:rPr lang="ru-RU" b="1" dirty="0" err="1"/>
              <a:t>волонтерство</a:t>
            </a:r>
            <a:r>
              <a:rPr lang="ru-RU" b="1" dirty="0"/>
              <a:t>)</a:t>
            </a:r>
            <a:r>
              <a:rPr lang="ru-RU" dirty="0"/>
              <a:t> – добровольческая (волонтерская) деятельность в сфере здравоохранения, призванная повысить качество жизни граждан на профилактическом, лечебном и реабилитационном этапах, а также оказывать информационную, консультационную, просветительскую, досугово-развлекательную поддержку населению и деятельность, направленная на организацию дополнительной помощи в осуществлении медицинской деятельности и уходе.</a:t>
            </a:r>
          </a:p>
        </p:txBody>
      </p:sp>
    </p:spTree>
    <p:extLst>
      <p:ext uri="{BB962C8B-B14F-4D97-AF65-F5344CB8AC3E}">
        <p14:creationId xmlns:p14="http://schemas.microsoft.com/office/powerpoint/2010/main" val="645546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70" y="116632"/>
            <a:ext cx="8964488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 сфере здравоохранения основными направлениями осуществления добровольческой (волонтерской) деятельности являются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1. </a:t>
            </a:r>
            <a:r>
              <a:rPr lang="ru-RU" sz="2000" dirty="0"/>
              <a:t>Помощь в оказании медицинских услуг и медицинском специальном уходе, оказываемая лицами, имеющими или получающими профильное медицинское образование.</a:t>
            </a:r>
          </a:p>
          <a:p>
            <a:pPr fontAlgn="base"/>
            <a:r>
              <a:rPr lang="ru-RU" sz="2000" dirty="0"/>
              <a:t>2. Помощь в общем уходе за пациентами.</a:t>
            </a:r>
          </a:p>
          <a:p>
            <a:pPr fontAlgn="base"/>
            <a:r>
              <a:rPr lang="ru-RU" sz="2000" dirty="0"/>
              <a:t>3. Содействие популяризации здорового образа жизни и профилактики заболеваний.</a:t>
            </a:r>
          </a:p>
          <a:p>
            <a:pPr fontAlgn="base"/>
            <a:r>
              <a:rPr lang="ru-RU" sz="2000" dirty="0"/>
              <a:t>4. Содействие популяризации «кадрового» донорства крови и ее компонентов.</a:t>
            </a:r>
          </a:p>
          <a:p>
            <a:pPr fontAlgn="base"/>
            <a:r>
              <a:rPr lang="ru-RU" sz="2000" dirty="0"/>
              <a:t>5. Содействие в обучении и оказании первой помощи (помощь в медицинском сопровождении спортивных и массовых мероприятий).</a:t>
            </a:r>
          </a:p>
          <a:p>
            <a:pPr fontAlgn="base"/>
            <a:r>
              <a:rPr lang="ru-RU" sz="2000" dirty="0"/>
              <a:t>6. Информационная, консультационная, психологическая, просветительская, досуговая и иная поддержка пациентов медицинских организаций.</a:t>
            </a:r>
          </a:p>
          <a:p>
            <a:pPr fontAlgn="base"/>
            <a:r>
              <a:rPr lang="ru-RU" sz="2000" dirty="0"/>
              <a:t>7. Профориентация школьников в медицину.</a:t>
            </a:r>
          </a:p>
          <a:p>
            <a:pPr fontAlgn="base"/>
            <a:r>
              <a:rPr lang="ru-RU" sz="2000" dirty="0"/>
              <a:t>8. Иные направления, не противоречащие законодательству Российской Федерации, а также не создающие угрозу жизни и здоровью граждан / пациентов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255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34506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Это комплекс диагностических, профилактических и противоэпидемических мер, направленных на создание безопасной больничной среды и предотвращение случаев инфицирования пациентов и персонала в медицинских организациях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Эпидемиологическое обеспечение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Общий перечень видов деятельности, осуществляемой добровольцами (волонтерами) в медицинских </a:t>
            </a:r>
            <a:r>
              <a:rPr lang="ru-RU" sz="2000" b="1" dirty="0" smtClean="0">
                <a:solidFill>
                  <a:schemeClr val="tx1"/>
                </a:solidFill>
              </a:rPr>
              <a:t>учреждениях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91923"/>
              </p:ext>
            </p:extLst>
          </p:nvPr>
        </p:nvGraphicFramePr>
        <p:xfrm>
          <a:off x="114535" y="908720"/>
          <a:ext cx="8921961" cy="594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233"/>
                <a:gridCol w="6552728"/>
              </a:tblGrid>
              <a:tr h="51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Виды помощи, оказываемые волонтерами/добровольцами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</a:tr>
              <a:tr h="543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Помощь медицинскому персоналу и медицинский уход за пациентами. * помощь имеют право осуществлять только добровольцы (волонтеры), получающие или получившие медицинское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проведении термометрии, измерении АД, частоты пульса, частоты дыхания с фиксированием показателей в стационарной карте;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Оказание помощи медицинскому персоналу в выдаче лекарств;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проведении перевязок;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подготовке стерильных инструментов, капельниц, растворов в процедурном кабинете;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сборе необходимых анализов (ккал, моча, кровь) и доставке их в лабораторию;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подготовке внутривенных капельных систем и проведении манипуляций (внутривенные, внутримышечные инъекции, постановка и контроль за внутривенными капельными системами) совместно с медицинской сестрой;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медицинской сестре в выполнении назначений врача;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предоперационной подготовке пациентов;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осуществлении всех манипуляций и уходе за пациентами под контролем среднего медицинского персонала отделения.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74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Общий перечень видов деятельности, осуществляемой добровольцами (волонтерами) в медицинских </a:t>
            </a:r>
            <a:r>
              <a:rPr lang="ru-RU" sz="2000" b="1" dirty="0" smtClean="0">
                <a:solidFill>
                  <a:schemeClr val="tx1"/>
                </a:solidFill>
              </a:rPr>
              <a:t>учреждениях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21795"/>
              </p:ext>
            </p:extLst>
          </p:nvPr>
        </p:nvGraphicFramePr>
        <p:xfrm>
          <a:off x="114535" y="908720"/>
          <a:ext cx="8921961" cy="594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233"/>
                <a:gridCol w="6552728"/>
              </a:tblGrid>
              <a:tr h="517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функции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Виды помощи, оказываемые волонтерами/добровольцами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</a:tr>
              <a:tr h="5431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Помощь медицинскому персоналу и медицинский уход за пациентами. * помощь имеют право осуществлять только добровольцы (волонтеры), получающие или получившие медицинское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проведении термометрии, измерении АД, частоты пульса, частоты дыхания с фиксированием показателей в стационарной карте;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Оказание помощи медицинскому персоналу в выдаче лекарств;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проведении перевязок;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подготовке стерильных инструментов, капельниц, растворов в процедурном кабинете;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сборе необходимых анализов (ккал, моча, кровь) и доставке их в лабораторию;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подготовке внутривенных капельных систем и проведении манипуляций (внутривенные, внутримышечные инъекции, постановка и контроль за внутривенными капельными системами) совместно с медицинской сестрой;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медицинской сестре в выполнении назначений врача;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предоперационной подготовке пациентов;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осуществлении всех манипуляций и уходе за пациентами под контролем среднего медицинского персонала отделения.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087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01646"/>
              </p:ext>
            </p:extLst>
          </p:nvPr>
        </p:nvGraphicFramePr>
        <p:xfrm>
          <a:off x="107504" y="188640"/>
          <a:ext cx="9109520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6589240"/>
              </a:tblGrid>
              <a:tr h="6408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. Помощь медицинскому персоналу в общем уходе за пациентами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• Помощь медицинской палатной сестре в уходе за пациентами, участие в кормлении пациентов при необходимости;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• Помощь в смене нательного и постельного белья пациентов;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• Помощь в осуществлении контроля за соблюдением больными правил личной гигиены: умывает, подмывает, причёсывает пациентов, которые не могут этого делать по своему физическому состоянию;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• Помощь в сопровождении и транспортировке пациентов;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• Помощь в осуществлении контроля за выполнением пациентами и посетителями режима дня лечебного отделения;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• Иные виды помощи, требующие специальной подготовки и знаний.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82" marR="272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95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65514"/>
              </p:ext>
            </p:extLst>
          </p:nvPr>
        </p:nvGraphicFramePr>
        <p:xfrm>
          <a:off x="0" y="38289"/>
          <a:ext cx="9036496" cy="6741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744"/>
                <a:gridCol w="6768752"/>
              </a:tblGrid>
              <a:tr h="674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 Организация системной досуговой и обучающей деятельности пациентов и находящихся с ними родственников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Досуговая деятельность: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Общение, эмоциональная поддержка пациентов;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Игры в помещении и на свежем воздухе;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Проведение творческих занятий, встреч;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Постановка театрализованных представлений; • Организация и проведение праздников;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• Проведение сеансов АРТ-терапии;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• Проведение сеансов музыкальной терапии;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Проведение сеансов ПЭТ-терапии;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Показ видео и кинофильмов;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Выпуск больничных газет и журналов совместно с пациентами;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Чтение книг вслух;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Иные виды организации досуга пациентов и развлекательные мероприятия.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Обучающая деятельность: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Проведение лекций, обучающих мероприятий;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Проведение занятий по компьютерной грамотности;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освоении программы школьного образования;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освоении программы высшего образования;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Помощь в получении дополнительного образования, повышении квалификации;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• Иные виды образовательной деятельности.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47" marR="438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12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59401"/>
              </p:ext>
            </p:extLst>
          </p:nvPr>
        </p:nvGraphicFramePr>
        <p:xfrm>
          <a:off x="0" y="13455"/>
          <a:ext cx="9144000" cy="701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16"/>
                <a:gridCol w="8028384"/>
              </a:tblGrid>
              <a:tr h="701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. Осуществление нерегулярной деятельности или деятельности, не связанной с пациентами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09" marR="20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Хозяйственная и организационная помощь: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• Помощь в проведении текущей уборки и генеральной уборки процедурного (перевязочного) кабинета с использованием дезинфицирующих средств;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Оказание помощи в ведении документации; • Роспись стен в учреждении;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• Организация интерактивных элементов в пространстве (выставка работ, игровые элементы);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Обустройство игровых комнат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;•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точек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буккроссинга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Организация праздничного оформления;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Уход за территорией учреждения, участие в субботниках;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Высадка цветов, кустарников на территории;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Иные виды деятельности по преобразованию среды;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Уборка в помещениях учреждения;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Уборка территории больницы; • Косметический ремонт в помещениях учреждения;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Погрузка, разгрузка, подсобная помощь.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Поддержка родителей и родственников пациентов не на территории лечебных отделений медицинского учреждения в рамках программ, реализуемых медицинским учреждением: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Транспортная помощь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Помощь по хозяйству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;•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Создание фото и видеоматериалов силами волонтеров;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Профессиональная психологическая поддержка; волонтерами, имеющими соответствующую квалификацию;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Профессиональные юридические консультации волонтерами, имеющими соответствующую квалификацию;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Организация групп поддержки силами родственников пациентов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;•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Иные виды поддержки родителей и родственников пациентов.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Информационная помощь: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Раздача информационных материалов посетителям учреждения;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• Участие в массовых мероприятиях, направленных на повышение информированности населения об оказываемой медицинской помощи;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Участие в массовых мероприятиях по проведению диспансеризации населения;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Участие в массовых мероприятиях по ранней диагностике и профилактике заболеваний;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• Участие в мероприятиях, по независимой оценке, качества оказываемых учреждением услуг;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• Иные виды информационной помощи персоналу  учреждения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0809" marR="208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245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Список законодательной документации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закон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 21.11.2011 N 323-ФЗ (ред. от 02.07.2021) "Об основах охраны здоровья граждан в Российской Федерации" (с изм. и доп., вступ. в силу с 01.10.2021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30.03.1999 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52-ФЗ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Федеральный Закон (ред. 03.08.2018)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12.01.2016 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Приказ Минтруда России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28.01.2021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N 29н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28.01.2021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N 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«Об утверждении санитарных правил и норм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СанПиН 2.1.3684-21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04.05.2012 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477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РФ Министерство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Здравоохранения РФ Приказ от 18.09.2020 года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N 995н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17.09.1998 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157-ФЗ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изменениями на 2018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20.12.2010 утверждены Методические указания 3.1.2792-10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28.01.2021 N 4 Постановление об утверждении санитарных правил и норм СанПиН 3.3686-21 "Санитарно-эпидемиологические требования по профилактике инфекционных болезней"</a:t>
            </a:r>
          </a:p>
        </p:txBody>
      </p:sp>
    </p:spTree>
    <p:extLst>
      <p:ext uri="{BB962C8B-B14F-4D97-AF65-F5344CB8AC3E}">
        <p14:creationId xmlns:p14="http://schemas.microsoft.com/office/powerpoint/2010/main" val="2469243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/>
              <a:t>Внутрибольничная инфекция (нозокомиальная, госпитальная) - это любое клинически распознаваемое инфекционное заболевание, которое поражает больного в результате его поступления в больницу или обращения в нее за лечебной помощью, или инфекционное заболевание сотрудника вследствие его работы в данном учреждении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r">
              <a:buNone/>
            </a:pPr>
            <a:r>
              <a:rPr lang="ru-RU" sz="1600" b="1" dirty="0" smtClean="0"/>
              <a:t>(</a:t>
            </a:r>
            <a:r>
              <a:rPr lang="ru-RU" sz="1600" b="1" dirty="0"/>
              <a:t>Европейское бюро ВОЗ</a:t>
            </a:r>
            <a:r>
              <a:rPr lang="ru-RU" sz="1600" b="1" dirty="0" smtClean="0"/>
              <a:t>)</a:t>
            </a:r>
            <a:endParaRPr lang="ru-RU" sz="1600" b="1" i="1" dirty="0"/>
          </a:p>
          <a:p>
            <a:r>
              <a:rPr lang="ru-RU" b="1" u="sng" dirty="0" smtClean="0"/>
              <a:t>Инфекции</a:t>
            </a:r>
            <a:r>
              <a:rPr lang="ru-RU" b="1" u="sng" dirty="0"/>
              <a:t>, связанные с оказанием медицинской помощи (ИСМП</a:t>
            </a:r>
            <a:r>
              <a:rPr lang="ru-RU" b="1" dirty="0"/>
              <a:t>)— это инфекция, развивающаяся у пациента вследствие оказания ему помощи в стационаре  либо ином учреждении здравоохранения, которая отсутствовала и не находилась в инкубационном периоде на момент обращения  данного пациента за медицинской помощью, а также любое инфекционное заболевание медицинского работника, возникшее при выполнении им своих профессиональных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5061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Инфекция считается внутрибольничной, если она впервые проявляется через 48 часов или более после нахождения в больнице, при условии отсутствия клинических проявлений этих инфекций в момент поступления и исключения вероятности инкубационного периода.</a:t>
            </a: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 английском языке такие инфекции называются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nosocomial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infections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от др.-греч.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νοσοκομείον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- госпиталь (от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νόσος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- болезнь,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κομέω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- забочусь).</a:t>
            </a: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Госпитальные инфекции следует отличать от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ятрогенных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 оппортунистических инфекций.</a:t>
            </a: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Ятрогенные инфекции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 инфекции, вызванные диагностическими или терапевтическими процедурами.</a:t>
            </a:r>
          </a:p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Оппортунистические инфекции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 инфекции, развивающиеся у больных с поврежденными механизмами иммунной защиты</a:t>
            </a:r>
            <a:r>
              <a:rPr lang="ru-RU" sz="2400" dirty="0">
                <a:solidFill>
                  <a:srgbClr val="393B3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675467"/>
            <a:ext cx="8208912" cy="345069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Они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присутствуют во всех медучреждениях. Согласно исследованиям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ежегодно инфекций, связанных с оказанием медицинской помощи заражаются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восьми процентов, или 2,5 миллионов российских пациентов. </a:t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</a:rPr>
              <a:t>В России ежегодный экономический ущерб от внутрибольничных инфекций составляет 5 миллиардов рублей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0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715375" cy="4210050"/>
          </a:xfrm>
        </p:spPr>
        <p:txBody>
          <a:bodyPr>
            <a:normAutofit/>
          </a:bodyPr>
          <a:lstStyle/>
          <a:p>
            <a:pPr marL="639763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/>
              <a:t>нарушения санитарно-противоэпидемического режима </a:t>
            </a:r>
          </a:p>
          <a:p>
            <a:pPr marL="639763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/>
              <a:t>неудовлетворительное качество проведения текущей дезинфекции, стерилизации </a:t>
            </a:r>
            <a:r>
              <a:rPr lang="ru-RU" sz="2600" dirty="0" err="1" smtClean="0"/>
              <a:t>мединструментария</a:t>
            </a:r>
            <a:r>
              <a:rPr lang="ru-RU" sz="2600" dirty="0" smtClean="0"/>
              <a:t> и изделий медицинского назначения, </a:t>
            </a:r>
          </a:p>
          <a:p>
            <a:pPr marL="639763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/>
              <a:t>использование малоэффективных хлорсодержащих </a:t>
            </a:r>
            <a:r>
              <a:rPr lang="ru-RU" sz="2600" dirty="0" err="1" smtClean="0"/>
              <a:t>дезсредств</a:t>
            </a:r>
            <a:r>
              <a:rPr lang="ru-RU" sz="2600" dirty="0" smtClean="0"/>
              <a:t>, </a:t>
            </a:r>
          </a:p>
          <a:p>
            <a:pPr marL="639763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/>
              <a:t>перебои в обеспечении холодной и горячей водой, </a:t>
            </a:r>
          </a:p>
          <a:p>
            <a:pPr marL="639763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/>
              <a:t>несвоевременная изоляция больных и проведение противоэпидемических мероприятий. </a:t>
            </a: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Характерными причинами для всех учреждений, где имели место вспышки были: </a:t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17597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1735</TotalTime>
  <Words>3613</Words>
  <Application>Microsoft Office PowerPoint</Application>
  <PresentationFormat>Экран (4:3)</PresentationFormat>
  <Paragraphs>410</Paragraphs>
  <Slides>56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Волна</vt:lpstr>
      <vt:lpstr>Точечный рисунок</vt:lpstr>
      <vt:lpstr>Инфекционная безопасность (Эпидемиологическая безопасность). </vt:lpstr>
      <vt:lpstr>Презентация PowerPoint</vt:lpstr>
      <vt:lpstr>Инфекционная безопасность - комплекс противоэпидемических и   санитарно-гигиенических мероприятий, направленных на снижение  и/или уничтожение микроорганизмов  на эпидемиологически значимых объектах больницы. </vt:lpstr>
      <vt:lpstr>Эпидемиологическая безопасность</vt:lpstr>
      <vt:lpstr>Эпидемиологическое обеспечение </vt:lpstr>
      <vt:lpstr>Презентация PowerPoint</vt:lpstr>
      <vt:lpstr>Презентация PowerPoint</vt:lpstr>
      <vt:lpstr>В России ежегодный экономический ущерб от внутрибольничных инфекций составляет 5 миллиардов рублей</vt:lpstr>
      <vt:lpstr>Характерными причинами для всех учреждений, где имели место вспышки были:  </vt:lpstr>
      <vt:lpstr>Для возникновения ИСМП необходимо наличие следующих звеньев инфекционного процесса: </vt:lpstr>
      <vt:lpstr>Распространённость ИСМП   зависит от типа учреждения, контингента, организации медицинской помощи, качества санитарно-гигиенического и противоэпидемического режимов</vt:lpstr>
      <vt:lpstr>Основные источники госпитальных инфекций</vt:lpstr>
      <vt:lpstr>Основные источники госпитальных инфекций</vt:lpstr>
      <vt:lpstr>Презентация PowerPoint</vt:lpstr>
      <vt:lpstr>Презентация PowerPoint</vt:lpstr>
      <vt:lpstr>Презентация PowerPoint</vt:lpstr>
      <vt:lpstr>Способы передачи ИСМП</vt:lpstr>
      <vt:lpstr>Способы передачи ИСМП </vt:lpstr>
      <vt:lpstr>Презентация PowerPoint</vt:lpstr>
      <vt:lpstr>Факторы, влияющие на восприимчивость  человека к инфекции</vt:lpstr>
      <vt:lpstr>Факторы, влияющие на восприимчивость  человека к инфекции</vt:lpstr>
      <vt:lpstr>Факторы, влияющие на восприимчивость  человека к инфекции</vt:lpstr>
      <vt:lpstr>Профилактика инфекций</vt:lpstr>
      <vt:lpstr>Основные резервуары микроорганизмов во внешней среде 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Дезинфицирующие средства, используемые в медицинских учреждениях, можно условно разделить на 3 группы:</vt:lpstr>
      <vt:lpstr>Презентация PowerPoint</vt:lpstr>
      <vt:lpstr>Презентация PowerPoint</vt:lpstr>
      <vt:lpstr>Профилактика воздушно - пылевого пути передачи инфекции</vt:lpstr>
      <vt:lpstr>Презентация PowerPoint</vt:lpstr>
      <vt:lpstr>Медицинские работники и сотрудники получают травмы но средства защиты не носят</vt:lpstr>
      <vt:lpstr>Презентация PowerPoint</vt:lpstr>
      <vt:lpstr>Санитарное содержание помещений, оборудования, инвентаря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сборе медицинских отходов запрещается: </vt:lpstr>
      <vt:lpstr>Правила внутреннего трудового распорядка</vt:lpstr>
      <vt:lpstr>Презентация PowerPoint</vt:lpstr>
      <vt:lpstr>Волонтерская деятельность</vt:lpstr>
      <vt:lpstr>В сфере здравоохранения основными направлениями осуществления добровольческой (волонтерской) деятельности являются:</vt:lpstr>
      <vt:lpstr>Общий перечень видов деятельности, осуществляемой добровольцами (волонтерами) в медицинских учреждениях</vt:lpstr>
      <vt:lpstr>Общий перечень видов деятельности, осуществляемой добровольцами (волонтерами) в медицинских учреждениях</vt:lpstr>
      <vt:lpstr>Презентация PowerPoint</vt:lpstr>
      <vt:lpstr>Презентация PowerPoint</vt:lpstr>
      <vt:lpstr>Презентация PowerPoint</vt:lpstr>
      <vt:lpstr>Список законодательной документации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больничная среда. Инфекционная безопасность (Эпидемиологическая безопасность). Санитарно-эпидемиологический режим в отделениях. </dc:title>
  <dc:creator>Миронова Екатерина Юрьевна</dc:creator>
  <cp:lastModifiedBy>Миронова Екатерина Юрьевна</cp:lastModifiedBy>
  <cp:revision>92</cp:revision>
  <cp:lastPrinted>2021-01-13T13:03:14Z</cp:lastPrinted>
  <dcterms:created xsi:type="dcterms:W3CDTF">2021-01-11T15:12:13Z</dcterms:created>
  <dcterms:modified xsi:type="dcterms:W3CDTF">2024-03-01T06:25:28Z</dcterms:modified>
</cp:coreProperties>
</file>