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77" r:id="rId3"/>
    <p:sldId id="257" r:id="rId4"/>
    <p:sldId id="279" r:id="rId5"/>
    <p:sldId id="280" r:id="rId6"/>
    <p:sldId id="278" r:id="rId7"/>
    <p:sldId id="271" r:id="rId8"/>
    <p:sldId id="281" r:id="rId9"/>
    <p:sldId id="283" r:id="rId10"/>
    <p:sldId id="284" r:id="rId11"/>
    <p:sldId id="285" r:id="rId12"/>
    <p:sldId id="286" r:id="rId13"/>
    <p:sldId id="282" r:id="rId14"/>
    <p:sldId id="273" r:id="rId1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88608" autoAdjust="0"/>
  </p:normalViewPr>
  <p:slideViewPr>
    <p:cSldViewPr snapToGrid="0">
      <p:cViewPr varScale="1">
        <p:scale>
          <a:sx n="103" d="100"/>
          <a:sy n="103" d="100"/>
        </p:scale>
        <p:origin x="18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до соц. проекта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Низкий после соц. проекта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до соц. проекта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Средний после соц. проекта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0.51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Высокий до соц. проекта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Лист1!$F$2</c:f>
              <c:numCache>
                <c:formatCode>0%</c:formatCode>
                <c:ptCount val="1"/>
                <c:pt idx="0">
                  <c:v>0.74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Высокий после соц. проекта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Лист1!$G$2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8023568"/>
        <c:axId val="1308024656"/>
        <c:axId val="0"/>
      </c:bar3DChart>
      <c:catAx>
        <c:axId val="1308023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08024656"/>
        <c:crosses val="autoZero"/>
        <c:auto val="1"/>
        <c:lblAlgn val="ctr"/>
        <c:lblOffset val="100"/>
        <c:noMultiLvlLbl val="0"/>
      </c:catAx>
      <c:valAx>
        <c:axId val="13080246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08023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31A93-BD16-4D0E-932F-E6ED38373AEC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4F6BB-92F4-49A8-9E99-7F0F7013A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49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4F6BB-92F4-49A8-9E99-7F0F7013A92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15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4F6BB-92F4-49A8-9E99-7F0F7013A92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06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psz.ru/testirovanie/detail.php?id=43" TargetMode="External"/><Relationship Id="rId2" Type="http://schemas.openxmlformats.org/officeDocument/2006/relationships/hyperlink" Target="https://infopedia.su/23xe6f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554589" cy="882119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Захарова </a:t>
            </a:r>
            <a:r>
              <a:rPr lang="ru-RU" dirty="0" smtClean="0"/>
              <a:t>Л. А</a:t>
            </a:r>
            <a:r>
              <a:rPr lang="ru-RU" dirty="0" smtClean="0"/>
              <a:t>.</a:t>
            </a:r>
          </a:p>
          <a:p>
            <a:pPr algn="r"/>
            <a:r>
              <a:rPr lang="ru-RU" dirty="0" smtClean="0"/>
              <a:t>ТРЦ Коалиции НКО «Забота рядом</a:t>
            </a:r>
            <a:br>
              <a:rPr lang="ru-RU" dirty="0" smtClean="0"/>
            </a:br>
            <a:r>
              <a:rPr lang="ru-RU" dirty="0" smtClean="0"/>
              <a:t> в Рязанской области»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175351" cy="244827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000" dirty="0">
                <a:effectLst/>
              </a:rPr>
              <a:t> </a:t>
            </a:r>
            <a:br>
              <a:rPr lang="ru-RU" sz="2000" dirty="0">
                <a:effectLst/>
              </a:rPr>
            </a:br>
            <a:r>
              <a:rPr lang="ru-RU" sz="3600" dirty="0" smtClean="0">
                <a:effectLst/>
              </a:rPr>
              <a:t>Потребности пожилых: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методы определения и поиск путей удовлетворения</a:t>
            </a:r>
            <a:endParaRPr lang="ru-RU" sz="8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031373" cy="548680"/>
          </a:xfrm>
          <a:prstGeom prst="rect">
            <a:avLst/>
          </a:prstGeom>
        </p:spPr>
      </p:pic>
      <p:sp>
        <p:nvSpPr>
          <p:cNvPr id="5" name="AutoShape 2" descr="Премия «Признание» - Коалиция НКО «Забота рядом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0"/>
            <a:ext cx="1547664" cy="61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64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436" y="248038"/>
            <a:ext cx="6512511" cy="72234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5"/>
                </a:solidFill>
              </a:rPr>
              <a:t>КЕЙС № 2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564" y="1259633"/>
            <a:ext cx="8425542" cy="5419219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Была выявлена бабушка с маленькой пенсией, получающая везде и все, вплоть до бесплатных обедов, но вечно всем не довольная, все ей были врагами, и сама жизнь то такая же…В общем, классическая депрессия пожилого возраста. А позвонили нам …из библиотеки, где она берет книжки. Спасите, говорят, помогите, включите в продуктовую наборы.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Базовые потребности закрыты – помощь получает</a:t>
            </a:r>
            <a:br>
              <a:rPr lang="ru-RU" dirty="0" smtClean="0"/>
            </a:br>
            <a:r>
              <a:rPr lang="ru-RU" dirty="0" smtClean="0"/>
              <a:t>Значит не закрыты потребности качества жизни.</a:t>
            </a:r>
          </a:p>
          <a:p>
            <a:pPr marL="45720" indent="0">
              <a:buNone/>
            </a:pPr>
            <a:r>
              <a:rPr lang="ru-RU" dirty="0" smtClean="0"/>
              <a:t>Мы же решили взять ее в оборот с положительной грани - книжек. Включили ее в Дневной центр и стали постепенно поручать вести тематические занятия, научили вести финансы, поручали ответственные дела.</a:t>
            </a:r>
          </a:p>
          <a:p>
            <a:pPr marL="45720" indent="0">
              <a:buNone/>
            </a:pPr>
            <a:r>
              <a:rPr lang="ru-RU" dirty="0" smtClean="0"/>
              <a:t>Она стала волонтером, и помогает теперь не только нам, но и клубу библиотеки.</a:t>
            </a:r>
            <a:br>
              <a:rPr lang="ru-RU" dirty="0" smtClean="0"/>
            </a:br>
            <a:r>
              <a:rPr lang="ru-RU" dirty="0" smtClean="0"/>
              <a:t>Пенсия осталась маленькой, изменился человек, а вместе с ним его жизнь. </a:t>
            </a:r>
          </a:p>
          <a:p>
            <a:pPr marL="45720" indent="0">
              <a:buNone/>
            </a:pPr>
            <a:r>
              <a:rPr lang="ru-RU" dirty="0" smtClean="0"/>
              <a:t>Что интересно, от бесплатных обедов она отказалась, говорит, что есть более нуждающиеся.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031373" cy="5486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6213202"/>
            <a:ext cx="1619672" cy="6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2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130" y="20527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5"/>
                </a:solidFill>
              </a:rPr>
              <a:t>КЕЙС № 3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9959" y="1017037"/>
            <a:ext cx="8882743" cy="5598367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Когда никак без государства не обойтись…</a:t>
            </a:r>
          </a:p>
          <a:p>
            <a:pPr marL="4572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Позвонили соседи, бабушку после инсульта и больницы привезли, положили в квартире на голый матрас и уехали.</a:t>
            </a:r>
            <a:br>
              <a:rPr lang="ru-RU" dirty="0" smtClean="0"/>
            </a:br>
            <a:r>
              <a:rPr lang="ru-RU" dirty="0" smtClean="0"/>
              <a:t> Сын пропойца приехал из деревни помогать, но пропил всю пенсию и валялся рядом с кроватью матери.</a:t>
            </a:r>
          </a:p>
          <a:p>
            <a:pPr marL="45720" indent="0">
              <a:buNone/>
            </a:pPr>
            <a:r>
              <a:rPr lang="ru-RU" dirty="0" smtClean="0"/>
              <a:t>Бабушка голодная, ни попить, ни поесть, ни укрыться, соседи всего натаскали, и неделю сами за ней ухаживали.</a:t>
            </a:r>
            <a:br>
              <a:rPr lang="ru-RU" dirty="0" smtClean="0"/>
            </a:br>
            <a:r>
              <a:rPr lang="ru-RU" dirty="0" smtClean="0"/>
              <a:t>Потом стали звонить по всем телефонам, включая полицию и соцзащиту, и везде посылали дальше, пока не попали на нас…</a:t>
            </a:r>
            <a:br>
              <a:rPr lang="ru-RU" dirty="0" smtClean="0"/>
            </a:br>
            <a:r>
              <a:rPr lang="ru-RU" dirty="0" smtClean="0"/>
              <a:t>Базовые потребности выше изложены, точно необходим уход и все к нему прилагаемое + что-то нужно делать с сыном.</a:t>
            </a:r>
            <a:br>
              <a:rPr lang="ru-RU" dirty="0" smtClean="0"/>
            </a:br>
            <a:r>
              <a:rPr lang="ru-RU" dirty="0" smtClean="0"/>
              <a:t>Было решено приложить максимум усилий, чтобы включить органы соцзащиты – потребовалось </a:t>
            </a:r>
            <a:r>
              <a:rPr lang="ru-RU" sz="3000" dirty="0" smtClean="0"/>
              <a:t>3</a:t>
            </a:r>
            <a:r>
              <a:rPr lang="ru-RU" dirty="0" smtClean="0"/>
              <a:t> суток, но гору мы вместе с соседями сдвинули, а сыном занималась полиция, то ли он обратно в деревню пить уехал, то ли исправился, история умалчивает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031373" cy="5486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6213202"/>
            <a:ext cx="1619672" cy="6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570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2106" y="192053"/>
            <a:ext cx="6979298" cy="8063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5"/>
                </a:solidFill>
              </a:rPr>
              <a:t>КЕЙС 4 и последний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5943" y="1138335"/>
            <a:ext cx="8752113" cy="552372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/>
              <a:t>Позвонили соседи бабушки с глубокой деменцией, сказали, что всем уже звонили, никому дела нет, а она живет одна, газ открывает, </a:t>
            </a:r>
            <a:r>
              <a:rPr lang="ru-RU" sz="2000" dirty="0" err="1" smtClean="0"/>
              <a:t>фикалии</a:t>
            </a:r>
            <a:r>
              <a:rPr lang="ru-RU" sz="2000" dirty="0" smtClean="0"/>
              <a:t> свои в окно кидает и на коврик в коридор выкладывает и прочие безобразия делает.</a:t>
            </a:r>
          </a:p>
          <a:p>
            <a:pPr marL="45720" indent="0">
              <a:buNone/>
            </a:pPr>
            <a:r>
              <a:rPr lang="ru-RU" sz="2000" dirty="0" smtClean="0"/>
              <a:t>Обзвонили все ведомства, но никто не едет, потому что бабушку никто дееспособности не лишал, насильно помогать у нас не положено, и даже МЧС не приехал – посоветовал газ у бабушки зайти перекрыть по </a:t>
            </a:r>
            <a:r>
              <a:rPr lang="ru-RU" sz="2000" dirty="0" err="1" smtClean="0"/>
              <a:t>соседски</a:t>
            </a:r>
            <a:r>
              <a:rPr lang="ru-RU" sz="2000" dirty="0" smtClean="0"/>
              <a:t>.</a:t>
            </a:r>
          </a:p>
          <a:p>
            <a:pPr marL="45720" indent="0">
              <a:buNone/>
            </a:pPr>
            <a:r>
              <a:rPr lang="ru-RU" sz="2000" dirty="0" smtClean="0"/>
              <a:t>После пары дней выяснилось, что оказывается есть у квартиры наследница – дальняя родственница, даже ее телефон удалось раздобыть и предоставить в органы соцзащиты, которые выехали на место, помогли решить вопрос с госпитализацией и лечением бабушки, а затем и с оформлением опекунства над бабушкой безответственной родственницей. </a:t>
            </a:r>
            <a:br>
              <a:rPr lang="ru-RU" sz="2000" dirty="0" smtClean="0"/>
            </a:br>
            <a:r>
              <a:rPr lang="ru-RU" sz="2000" dirty="0" smtClean="0"/>
              <a:t>В общем, в результате соседи спокойны (там много пожилых, они нам и звонили), бабушка ухожена и принимает лекарства.</a:t>
            </a:r>
            <a:br>
              <a:rPr lang="ru-RU" sz="2000" dirty="0" smtClean="0"/>
            </a:br>
            <a:r>
              <a:rPr lang="ru-RU" sz="2000" dirty="0" smtClean="0"/>
              <a:t>Опять без помощи государства и удивительный соседей </a:t>
            </a:r>
            <a:r>
              <a:rPr lang="ru-RU" dirty="0" smtClean="0"/>
              <a:t>никак…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031373" cy="5486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8182"/>
            <a:ext cx="2043404" cy="6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408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2592288" cy="4017600"/>
          </a:xfrm>
        </p:spPr>
        <p:txBody>
          <a:bodyPr>
            <a:noAutofit/>
          </a:bodyPr>
          <a:lstStyle/>
          <a:p>
            <a:pPr marL="502920" indent="-457200">
              <a:buAutoNum type="arabicPeriod"/>
            </a:pPr>
            <a:r>
              <a:rPr lang="ru-RU" sz="2000" dirty="0" smtClean="0"/>
              <a:t>Уровень жизни</a:t>
            </a:r>
          </a:p>
          <a:p>
            <a:pPr marL="502920" indent="-457200">
              <a:buAutoNum type="arabicPeriod"/>
            </a:pPr>
            <a:r>
              <a:rPr lang="ru-RU" sz="2000" dirty="0" smtClean="0"/>
              <a:t>Качество жизни</a:t>
            </a:r>
          </a:p>
          <a:p>
            <a:pPr marL="502920" indent="-457200">
              <a:buAutoNum type="arabicPeriod"/>
            </a:pPr>
            <a:r>
              <a:rPr lang="ru-RU" sz="2000" dirty="0" smtClean="0"/>
              <a:t>Здоровье</a:t>
            </a:r>
          </a:p>
          <a:p>
            <a:pPr marL="502920" indent="-457200">
              <a:buAutoNum type="arabicPeriod"/>
            </a:pPr>
            <a:r>
              <a:rPr lang="ru-RU" sz="2000" dirty="0" smtClean="0"/>
              <a:t>Востребованность/серебряное волонтерство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542" y="108721"/>
            <a:ext cx="6071998" cy="60365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09320"/>
            <a:ext cx="2031373" cy="5486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8" y="6213202"/>
            <a:ext cx="1619672" cy="6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362292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560840" cy="536177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4800" dirty="0" smtClean="0"/>
          </a:p>
          <a:p>
            <a:pPr marL="45720" indent="0" algn="ctr">
              <a:buNone/>
            </a:pPr>
            <a:r>
              <a:rPr lang="ru-RU" sz="4800" dirty="0" smtClean="0"/>
              <a:t>Спасибо за внимание!</a:t>
            </a:r>
          </a:p>
          <a:p>
            <a:pPr marL="45720" indent="0" algn="ctr">
              <a:buNone/>
            </a:pPr>
            <a:endParaRPr lang="ru-RU" sz="4800" dirty="0" smtClean="0"/>
          </a:p>
          <a:p>
            <a:pPr marL="45720" indent="0" algn="ctr">
              <a:buNone/>
            </a:pPr>
            <a:r>
              <a:rPr lang="ru-RU" sz="4800" dirty="0" smtClean="0"/>
              <a:t>Готова ответить на ваши вопросы.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08697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2"/>
          <p:cNvSpPr txBox="1">
            <a:spLocks/>
          </p:cNvSpPr>
          <p:nvPr/>
        </p:nvSpPr>
        <p:spPr bwMode="auto">
          <a:xfrm>
            <a:off x="2627784" y="469900"/>
            <a:ext cx="6059016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ru-RU" altLang="ru-RU" sz="28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Потребность в длительном уходе возрастает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582738"/>
            <a:ext cx="91440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fontAlgn="auto">
              <a:spcBef>
                <a:spcPts val="580"/>
              </a:spcBef>
              <a:spcAft>
                <a:spcPts val="0"/>
              </a:spcAft>
              <a:buClr>
                <a:srgbClr val="3B6195"/>
              </a:buClr>
              <a:buSzPct val="85000"/>
              <a:defRPr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Ч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исло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пожилых людей, не способных более заботиться о себе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, к 2050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году возрастет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в </a:t>
            </a:r>
          </a:p>
        </p:txBody>
      </p:sp>
      <p:sp>
        <p:nvSpPr>
          <p:cNvPr id="15365" name="Прямоугольник 9"/>
          <p:cNvSpPr>
            <a:spLocks noChangeArrowheads="1"/>
          </p:cNvSpPr>
          <p:nvPr/>
        </p:nvSpPr>
        <p:spPr bwMode="auto">
          <a:xfrm>
            <a:off x="0" y="2487613"/>
            <a:ext cx="9144000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spcBef>
                <a:spcPts val="575"/>
              </a:spcBef>
              <a:buClr>
                <a:srgbClr val="3B6195"/>
              </a:buClr>
              <a:buSzPct val="85000"/>
            </a:pPr>
            <a:r>
              <a:rPr lang="ru-RU" altLang="ru-RU" sz="13800" b="1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6600" b="1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6600" b="1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6600" b="1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раза</a:t>
            </a:r>
            <a:endParaRPr lang="ru-RU" altLang="ru-RU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031373" cy="54868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6213202"/>
            <a:ext cx="1619672" cy="6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49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476672"/>
            <a:ext cx="7282811" cy="6120680"/>
          </a:xfrm>
        </p:spPr>
        <p:txBody>
          <a:bodyPr/>
          <a:lstStyle/>
          <a:p>
            <a:pPr marL="182880" indent="0">
              <a:buNone/>
            </a:pP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solidFill>
                  <a:schemeClr val="accent5"/>
                </a:solidFill>
                <a:effectLst/>
              </a:rPr>
              <a:t>Актуальность </a:t>
            </a:r>
            <a:r>
              <a:rPr lang="ru-RU" sz="3200" dirty="0" smtClean="0">
                <a:solidFill>
                  <a:schemeClr val="accent5"/>
                </a:solidFill>
                <a:effectLst/>
              </a:rPr>
              <a:t>темы </a:t>
            </a:r>
            <a:r>
              <a:rPr lang="ru-RU" sz="3200" dirty="0" err="1" smtClean="0">
                <a:solidFill>
                  <a:schemeClr val="accent5"/>
                </a:solidFill>
                <a:effectLst/>
              </a:rPr>
              <a:t>вебинара</a:t>
            </a:r>
            <a:r>
              <a:rPr lang="ru-RU" sz="3200" dirty="0" smtClean="0">
                <a:solidFill>
                  <a:schemeClr val="accent5"/>
                </a:solidFill>
                <a:effectLst/>
              </a:rPr>
              <a:t> </a:t>
            </a:r>
            <a:r>
              <a:rPr lang="ru-RU" sz="2000" dirty="0">
                <a:effectLst/>
              </a:rPr>
              <a:t>заключается в том, </a:t>
            </a:r>
            <a:r>
              <a:rPr lang="ru-RU" sz="2000" dirty="0" smtClean="0">
                <a:effectLst/>
              </a:rPr>
              <a:t>что </a:t>
            </a:r>
            <a:r>
              <a:rPr lang="ru-RU" sz="2000" dirty="0">
                <a:effectLst/>
              </a:rPr>
              <a:t>с</a:t>
            </a:r>
            <a:r>
              <a:rPr lang="ru-RU" sz="2000" dirty="0" smtClean="0">
                <a:effectLst/>
              </a:rPr>
              <a:t>тарость </a:t>
            </a:r>
            <a:r>
              <a:rPr lang="ru-RU" sz="2000" dirty="0">
                <a:effectLst/>
              </a:rPr>
              <a:t>как фаза жизни человека характеризуется возрастными изменениями в организме и психологии, изменениями его физических возможностей, потребностей, востребованности, роли в семье и обществе, изменениями или даже утратой социальной </a:t>
            </a:r>
            <a:r>
              <a:rPr lang="ru-RU" sz="2000" dirty="0" smtClean="0">
                <a:effectLst/>
              </a:rPr>
              <a:t>роли, и именно поэтому потребности конкретного человека – это уравнение со многими неизвестными, причем сам наш будущий подопечный может об этом и не догадываться, так же как и не осознать свои проблемы.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Наш подход – это работа с каждым найденным выявленным или </a:t>
            </a:r>
            <a:r>
              <a:rPr lang="ru-RU" sz="2000" dirty="0" smtClean="0">
                <a:effectLst/>
              </a:rPr>
              <a:t>просто появившимся в поле зрения организации </a:t>
            </a:r>
            <a:r>
              <a:rPr lang="ru-RU" sz="2000" dirty="0" smtClean="0">
                <a:effectLst/>
              </a:rPr>
              <a:t>пожилым человеком как с многогранным кейсом   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6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031373" cy="5486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6213202"/>
            <a:ext cx="1619672" cy="6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906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571858"/>
            <a:ext cx="8352928" cy="5809470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chemeClr val="accent5"/>
                </a:solidFill>
              </a:rPr>
              <a:t>На что мы можем воздействовать, чтобы помочь пожилому человеку? Какие основные индикаторы можем выделить?</a:t>
            </a:r>
            <a:endParaRPr lang="ru-RU" b="1" dirty="0">
              <a:solidFill>
                <a:schemeClr val="accent5"/>
              </a:solidFill>
            </a:endParaRPr>
          </a:p>
          <a:p>
            <a:pPr marL="45720" indent="0">
              <a:buNone/>
            </a:pPr>
            <a:r>
              <a:rPr lang="ru-RU" dirty="0" smtClean="0"/>
              <a:t>1. </a:t>
            </a:r>
            <a:r>
              <a:rPr lang="ru-RU" b="1" dirty="0" smtClean="0">
                <a:solidFill>
                  <a:schemeClr val="accent5"/>
                </a:solidFill>
              </a:rPr>
              <a:t>Уровень </a:t>
            </a:r>
            <a:r>
              <a:rPr lang="ru-RU" b="1" dirty="0">
                <a:solidFill>
                  <a:schemeClr val="accent5"/>
                </a:solidFill>
              </a:rPr>
              <a:t>жизни </a:t>
            </a:r>
            <a:r>
              <a:rPr lang="ru-RU" dirty="0"/>
              <a:t>– экономическая категория, выражающая степень удовлетворения материальных и культурных потребностей пожилых людей, обеспеченности потребительскими благами, которые характеризуются преимущественно количественными показателями (размер пенсий, 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объем реального потребления благ и услуг, уровень потребления продовольственных и непродовольственных товаров, жилищные условия </a:t>
            </a:r>
            <a:r>
              <a:rPr lang="ru-RU" dirty="0"/>
              <a:t>и т.д</a:t>
            </a:r>
            <a:r>
              <a:rPr lang="ru-RU" dirty="0" smtClean="0"/>
              <a:t>.)</a:t>
            </a:r>
          </a:p>
          <a:p>
            <a:pPr marL="45720" indent="0">
              <a:buNone/>
            </a:pPr>
            <a:r>
              <a:rPr lang="ru-RU" dirty="0" smtClean="0"/>
              <a:t>2. </a:t>
            </a:r>
            <a:r>
              <a:rPr lang="ru-RU" b="1" dirty="0">
                <a:solidFill>
                  <a:schemeClr val="accent5"/>
                </a:solidFill>
              </a:rPr>
              <a:t>Качество жизни </a:t>
            </a:r>
            <a:r>
              <a:rPr lang="ru-RU" dirty="0"/>
              <a:t>– категория социологическая, свидетельствующая об 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удовлетворенности материальных и культурных потребностей пожилых людей </a:t>
            </a:r>
            <a:r>
              <a:rPr lang="ru-RU" dirty="0"/>
              <a:t>(качество питания и одежды, комфортность жилья, структура расселения и т.д</a:t>
            </a:r>
            <a:r>
              <a:rPr lang="ru-RU" dirty="0" smtClean="0"/>
              <a:t>.).</a:t>
            </a:r>
          </a:p>
          <a:p>
            <a:pPr marL="45720" indent="0">
              <a:buNone/>
            </a:pPr>
            <a:r>
              <a:rPr lang="ru-RU" dirty="0" smtClean="0"/>
              <a:t>3. </a:t>
            </a:r>
            <a:r>
              <a:rPr lang="ru-RU" b="1" dirty="0" smtClean="0">
                <a:solidFill>
                  <a:schemeClr val="accent5"/>
                </a:solidFill>
              </a:rPr>
              <a:t>Здоровье</a:t>
            </a:r>
            <a:r>
              <a:rPr lang="ru-RU" dirty="0" smtClean="0"/>
              <a:t> - </a:t>
            </a:r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одного пожилого человека приходится от 3,5 </a:t>
            </a:r>
            <a:r>
              <a:rPr lang="ru-RU" dirty="0" smtClean="0"/>
              <a:t>до 7 </a:t>
            </a:r>
            <a:r>
              <a:rPr lang="ru-RU" dirty="0"/>
              <a:t>хронических заболеваний.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2031373" cy="5486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8" y="6213202"/>
            <a:ext cx="1619672" cy="6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142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 txBox="1">
            <a:spLocks/>
          </p:cNvSpPr>
          <p:nvPr/>
        </p:nvSpPr>
        <p:spPr bwMode="auto">
          <a:xfrm>
            <a:off x="2555776" y="548680"/>
            <a:ext cx="5256584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ru-RU" altLang="ru-RU" sz="28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Обеспечение доступности </a:t>
            </a:r>
            <a:br>
              <a:rPr lang="ru-RU" altLang="ru-RU" sz="2800" b="1" dirty="0">
                <a:solidFill>
                  <a:schemeClr val="accent5"/>
                </a:solidFill>
                <a:latin typeface="Century Gothic" panose="020B0502020202020204" pitchFamily="34" charset="0"/>
              </a:rPr>
            </a:br>
            <a:r>
              <a:rPr lang="ru-RU" altLang="ru-RU" sz="28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медицинской помощи</a:t>
            </a:r>
          </a:p>
        </p:txBody>
      </p:sp>
      <p:sp>
        <p:nvSpPr>
          <p:cNvPr id="14339" name="Прямоугольник 1"/>
          <p:cNvSpPr>
            <a:spLocks noChangeArrowheads="1"/>
          </p:cNvSpPr>
          <p:nvPr/>
        </p:nvSpPr>
        <p:spPr bwMode="auto">
          <a:xfrm>
            <a:off x="467544" y="1570651"/>
            <a:ext cx="7996882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>
              <a:spcAft>
                <a:spcPts val="2400"/>
              </a:spcAft>
              <a:buClr>
                <a:schemeClr val="accent1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равного и универсального доступа к медико-социальному обслуживанию необходимо</a:t>
            </a:r>
            <a:r>
              <a:rPr lang="en-US" alt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последовательной </a:t>
            </a:r>
            <a:r>
              <a:rPr lang="en-US" altLang="ru-RU" sz="2400" b="1" dirty="0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2400" b="1" dirty="0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преемственной системы, сочетающей  медицинские </a:t>
            </a:r>
            <a:r>
              <a:rPr lang="en-US" altLang="ru-RU" sz="2400" b="1" dirty="0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2400" b="1" dirty="0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социальные услуги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людей всех возрастов - от первичной профилактики до паллиативной помощи</a:t>
            </a:r>
          </a:p>
          <a:p>
            <a:pPr algn="just" defTabSz="914400">
              <a:spcAft>
                <a:spcPts val="2400"/>
              </a:spcAft>
              <a:buClr>
                <a:schemeClr val="accent1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помощь пожилым людям должна быть доступна вне зависимости от специализации и технологичности  с учетом показаний специалистов и  </a:t>
            </a:r>
            <a:r>
              <a:rPr lang="ru-RU" altLang="ru-RU" sz="2400" b="1" dirty="0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оказываться во всех лечебных учреждениях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оказывающих специализированную, в том числе высокотехнологичную медицинскую помощь </a:t>
            </a:r>
          </a:p>
          <a:p>
            <a:pPr algn="just" defTabSz="914400">
              <a:spcAft>
                <a:spcPts val="2400"/>
              </a:spcAft>
              <a:buClr>
                <a:schemeClr val="accent1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altLang="ru-RU" b="1" dirty="0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Пожилой возраст не должен быть поводом для отказа </a:t>
            </a:r>
            <a:r>
              <a:rPr lang="en-US" altLang="ru-RU" sz="2400" b="1" dirty="0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2400" b="1" dirty="0">
                <a:solidFill>
                  <a:srgbClr val="3B61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любого вида медицинской помощи, в том числе от госпитализации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031373" cy="54868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6241868"/>
            <a:ext cx="1547664" cy="61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610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620688"/>
            <a:ext cx="7848872" cy="561662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chemeClr val="accent5"/>
                </a:solidFill>
              </a:rPr>
              <a:t>Если хотите исследовать проблемы научно</a:t>
            </a:r>
            <a:r>
              <a:rPr lang="ru-RU" b="1" dirty="0" smtClean="0"/>
              <a:t>:</a:t>
            </a:r>
            <a:endParaRPr lang="ru-RU" dirty="0"/>
          </a:p>
          <a:p>
            <a:pPr lvl="0"/>
            <a:r>
              <a:rPr lang="ru-RU" dirty="0" smtClean="0"/>
              <a:t>тест </a:t>
            </a:r>
            <a:r>
              <a:rPr lang="ru-RU" dirty="0" err="1"/>
              <a:t>смысложизненных</a:t>
            </a:r>
            <a:r>
              <a:rPr lang="ru-RU" dirty="0"/>
              <a:t> ориентаций Д.А. Леонтьева;</a:t>
            </a:r>
          </a:p>
          <a:p>
            <a:pPr lvl="0"/>
            <a:r>
              <a:rPr lang="ru-RU" dirty="0"/>
              <a:t>«Шкала субъективного переживания одиночества» С.В. </a:t>
            </a:r>
            <a:r>
              <a:rPr lang="ru-RU" dirty="0" err="1"/>
              <a:t>Духновского</a:t>
            </a:r>
            <a:r>
              <a:rPr lang="ru-RU" dirty="0"/>
              <a:t> (СПО);</a:t>
            </a:r>
          </a:p>
          <a:p>
            <a:pPr lvl="0"/>
            <a:r>
              <a:rPr lang="ru-RU" dirty="0"/>
              <a:t>методика Н. В. Паниной «Индекс жизненной удовлетворенности</a:t>
            </a:r>
            <a:r>
              <a:rPr lang="ru-RU" dirty="0" smtClean="0"/>
              <a:t>»;</a:t>
            </a:r>
          </a:p>
          <a:p>
            <a:pPr marL="45720" lv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infopedia.su/23xe6f2.html</a:t>
            </a: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dirty="0"/>
              <a:t>методика А.В. Лазуткина в адаптации Н.Ф. Калина (САМОАЛ);</a:t>
            </a:r>
          </a:p>
          <a:p>
            <a:pPr lvl="0"/>
            <a:r>
              <a:rPr lang="ru-RU" dirty="0"/>
              <a:t>опросник оценки качества жизни (З.Ф. Дудченко в визуализированной модификации Н. П. </a:t>
            </a:r>
            <a:r>
              <a:rPr lang="ru-RU" dirty="0" err="1"/>
              <a:t>Фетискиной</a:t>
            </a:r>
            <a:r>
              <a:rPr lang="ru-RU" dirty="0"/>
              <a:t> и Т. И. </a:t>
            </a:r>
            <a:r>
              <a:rPr lang="ru-RU" dirty="0" smtClean="0"/>
              <a:t>Мироновой)</a:t>
            </a:r>
          </a:p>
          <a:p>
            <a:pPr marL="45720" lvl="0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lpsz.ru/testirovanie/detail.php?id=43</a:t>
            </a:r>
            <a:r>
              <a:rPr lang="ru-RU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Эмпирический – это наша обычная оценка выявленных проблем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2031373" cy="5486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328" y="6213202"/>
            <a:ext cx="1619672" cy="6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69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632848" cy="5361776"/>
          </a:xfrm>
        </p:spPr>
        <p:txBody>
          <a:bodyPr/>
          <a:lstStyle/>
          <a:p>
            <a:pPr marL="45720" indent="0" algn="ctr">
              <a:buNone/>
            </a:pPr>
            <a:r>
              <a:rPr lang="ru-RU" i="1" dirty="0"/>
              <a:t>Графический показатель уровня одиночества пожилых людей после реализации социального </a:t>
            </a:r>
            <a:r>
              <a:rPr lang="ru-RU" i="1" dirty="0" smtClean="0"/>
              <a:t>проекта Дневной центр для пожилых, </a:t>
            </a:r>
            <a:r>
              <a:rPr lang="ru-RU" i="1" dirty="0" smtClean="0"/>
              <a:t>%</a:t>
            </a:r>
          </a:p>
          <a:p>
            <a:pPr marL="45720" indent="0" algn="ctr">
              <a:buNone/>
            </a:pPr>
            <a:endParaRPr lang="ru-RU" i="1" dirty="0"/>
          </a:p>
          <a:p>
            <a:pPr marL="45720" indent="0" algn="ctr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08758584"/>
              </p:ext>
            </p:extLst>
          </p:nvPr>
        </p:nvGraphicFramePr>
        <p:xfrm>
          <a:off x="899592" y="1828800"/>
          <a:ext cx="7272808" cy="44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2031373" cy="5486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8" y="6213202"/>
            <a:ext cx="1619672" cy="6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016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5"/>
                </a:solidFill>
              </a:rPr>
              <a:t>Эмпирический </a:t>
            </a:r>
            <a:r>
              <a:rPr lang="ru-RU" sz="2400" dirty="0" smtClean="0">
                <a:solidFill>
                  <a:schemeClr val="accent5"/>
                </a:solidFill>
              </a:rPr>
              <a:t>способ оценки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231641" y="942181"/>
            <a:ext cx="6833653" cy="5302767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535" y="907969"/>
            <a:ext cx="6833653" cy="53027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2031373" cy="5486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328" y="6213202"/>
            <a:ext cx="1619672" cy="6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3626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767" y="14929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5"/>
                </a:solidFill>
              </a:rPr>
              <a:t>КЕЙС № 1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5233" y="1101012"/>
            <a:ext cx="8565502" cy="5654351"/>
          </a:xfrm>
        </p:spPr>
        <p:txBody>
          <a:bodyPr/>
          <a:lstStyle/>
          <a:p>
            <a:pPr marL="45720" indent="0">
              <a:buNone/>
            </a:pPr>
            <a:r>
              <a:rPr lang="ru-RU" sz="2000" dirty="0" smtClean="0"/>
              <a:t>Позвонили соседи, выявили мужчину 57 лет после инсульта и больницы, соседи пару недель его кормили/поили, помогали, пытались собрать комиссию из поликлиники, чтобы оформить инвалидность и пенсию, не справились – вышли на нас</a:t>
            </a:r>
          </a:p>
          <a:p>
            <a:pPr marL="45720" indent="0">
              <a:buNone/>
            </a:pPr>
            <a:r>
              <a:rPr lang="ru-RU" sz="2000" dirty="0" smtClean="0"/>
              <a:t>Выявляем неотложные потребности:</a:t>
            </a:r>
            <a:br>
              <a:rPr lang="ru-RU" sz="2000" dirty="0" smtClean="0"/>
            </a:br>
            <a:r>
              <a:rPr lang="ru-RU" sz="2000" dirty="0" smtClean="0"/>
              <a:t>1. Средства на питание (нет пенсии, нет родных, нет вообще ничего)</a:t>
            </a:r>
          </a:p>
          <a:p>
            <a:pPr marL="45720" indent="0">
              <a:buNone/>
            </a:pPr>
            <a:r>
              <a:rPr lang="ru-RU" sz="2000" dirty="0" smtClean="0"/>
              <a:t>2. Помощь в патронаже (памперсы, лекарства, гигиена и прочее)</a:t>
            </a:r>
          </a:p>
          <a:p>
            <a:pPr marL="45720" indent="0">
              <a:buNone/>
            </a:pPr>
            <a:r>
              <a:rPr lang="ru-RU" sz="2000" dirty="0" smtClean="0"/>
              <a:t>3. Организация горячего питания</a:t>
            </a:r>
          </a:p>
          <a:p>
            <a:pPr marL="45720" indent="0">
              <a:buNone/>
            </a:pPr>
            <a:r>
              <a:rPr lang="ru-RU" sz="2000" dirty="0" smtClean="0"/>
              <a:t>4. Организация посильной реабилитации</a:t>
            </a:r>
          </a:p>
          <a:p>
            <a:pPr marL="45720" indent="0">
              <a:buNone/>
            </a:pPr>
            <a:r>
              <a:rPr lang="ru-RU" sz="2000" dirty="0" smtClean="0"/>
              <a:t>Потребности качества жизни:</a:t>
            </a:r>
          </a:p>
          <a:p>
            <a:r>
              <a:rPr lang="ru-RU" sz="2000" dirty="0" smtClean="0"/>
              <a:t>Организация общения</a:t>
            </a:r>
          </a:p>
          <a:p>
            <a:r>
              <a:rPr lang="ru-RU" sz="2000" dirty="0" smtClean="0"/>
              <a:t>Организация пространства в квартире</a:t>
            </a:r>
          </a:p>
          <a:p>
            <a:r>
              <a:rPr lang="ru-RU" sz="2000" dirty="0" smtClean="0"/>
              <a:t>Привлечение соседей к организации пространства и общению</a:t>
            </a:r>
          </a:p>
          <a:p>
            <a:r>
              <a:rPr lang="ru-RU" sz="2000" dirty="0" smtClean="0"/>
              <a:t>Работа с депрессией после перенесенного инсульта</a:t>
            </a:r>
          </a:p>
          <a:p>
            <a:pPr marL="45720" indent="0"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031373" cy="5486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6213202"/>
            <a:ext cx="1619672" cy="6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63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371</TotalTime>
  <Words>543</Words>
  <Application>Microsoft Office PowerPoint</Application>
  <PresentationFormat>Экран (4:3)</PresentationFormat>
  <Paragraphs>60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Georgia</vt:lpstr>
      <vt:lpstr>Times New Roman</vt:lpstr>
      <vt:lpstr>Trebuchet MS</vt:lpstr>
      <vt:lpstr>Wingdings</vt:lpstr>
      <vt:lpstr>Воздушный поток</vt:lpstr>
      <vt:lpstr>  Потребности пожилых: методы определения и поиск путей удовлетворения</vt:lpstr>
      <vt:lpstr>Презентация PowerPoint</vt:lpstr>
      <vt:lpstr> Актуальность темы вебинара заключается в том, что старость как фаза жизни человека характеризуется возрастными изменениями в организме и психологии, изменениями его физических возможностей, потребностей, востребованности, роли в семье и обществе, изменениями или даже утратой социальной роли, и именно поэтому потребности конкретного человека – это уравнение со многими неизвестными, причем сам наш будущий подопечный может об этом и не догадываться, так же как и не осознать свои проблемы.  Наш подход – это работа с каждым найденным выявленным или просто появившимся в поле зрения организации пожилым человеком как с многогранным кейсом    </vt:lpstr>
      <vt:lpstr>Презентация PowerPoint</vt:lpstr>
      <vt:lpstr>Презентация PowerPoint</vt:lpstr>
      <vt:lpstr>Презентация PowerPoint</vt:lpstr>
      <vt:lpstr>Презентация PowerPoint</vt:lpstr>
      <vt:lpstr>Эмпирический способ оценки  </vt:lpstr>
      <vt:lpstr>КЕЙС № 1</vt:lpstr>
      <vt:lpstr>КЕЙС № 2</vt:lpstr>
      <vt:lpstr>КЕЙС № 3</vt:lpstr>
      <vt:lpstr>КЕЙС 4 и последний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квалификационная работа (магистерская диссертация)   Социально-психологические технологии преодоления одиночества пожилых людей</dc:title>
  <dc:creator>Илья Хаертдинов</dc:creator>
  <cp:lastModifiedBy>Людмила</cp:lastModifiedBy>
  <cp:revision>29</cp:revision>
  <cp:lastPrinted>2022-01-19T13:30:23Z</cp:lastPrinted>
  <dcterms:created xsi:type="dcterms:W3CDTF">2021-11-13T11:31:31Z</dcterms:created>
  <dcterms:modified xsi:type="dcterms:W3CDTF">2022-05-12T15:35:18Z</dcterms:modified>
</cp:coreProperties>
</file>