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7" r:id="rId4"/>
    <p:sldId id="289" r:id="rId5"/>
    <p:sldId id="291" r:id="rId6"/>
    <p:sldId id="292" r:id="rId7"/>
    <p:sldId id="290" r:id="rId8"/>
    <p:sldId id="287" r:id="rId9"/>
    <p:sldId id="288" r:id="rId10"/>
    <p:sldId id="276" r:id="rId11"/>
    <p:sldId id="282" r:id="rId12"/>
    <p:sldId id="283" r:id="rId13"/>
    <p:sldId id="284" r:id="rId14"/>
    <p:sldId id="285" r:id="rId15"/>
    <p:sldId id="286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250"/>
    <a:srgbClr val="E13C73"/>
    <a:srgbClr val="558C87"/>
    <a:srgbClr val="78DCD2"/>
    <a:srgbClr val="DE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6D58A-10A5-4930-B81A-B5142468FB8C}" v="6" dt="2021-07-13T06:14:46.4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60" y="176"/>
      </p:cViewPr>
      <p:guideLst>
        <p:guide orient="horz" pos="2160"/>
        <p:guide pos="2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астасия Ефанова" userId="0980728de7d36ce7" providerId="LiveId" clId="{AB26D58A-10A5-4930-B81A-B5142468FB8C}"/>
    <pc:docChg chg="undo custSel addSld delSld modSld sldOrd">
      <pc:chgData name="Анастасия Ефанова" userId="0980728de7d36ce7" providerId="LiveId" clId="{AB26D58A-10A5-4930-B81A-B5142468FB8C}" dt="2021-07-13T06:15:08.115" v="335" actId="1076"/>
      <pc:docMkLst>
        <pc:docMk/>
      </pc:docMkLst>
      <pc:sldChg chg="addSp modSp mod">
        <pc:chgData name="Анастасия Ефанова" userId="0980728de7d36ce7" providerId="LiveId" clId="{AB26D58A-10A5-4930-B81A-B5142468FB8C}" dt="2021-07-13T06:15:08.115" v="335" actId="1076"/>
        <pc:sldMkLst>
          <pc:docMk/>
          <pc:sldMk cId="2564808663" sldId="256"/>
        </pc:sldMkLst>
        <pc:spChg chg="mod">
          <ac:chgData name="Анастасия Ефанова" userId="0980728de7d36ce7" providerId="LiveId" clId="{AB26D58A-10A5-4930-B81A-B5142468FB8C}" dt="2021-07-13T06:11:04.991" v="204" actId="1076"/>
          <ac:spMkLst>
            <pc:docMk/>
            <pc:sldMk cId="2564808663" sldId="256"/>
            <ac:spMk id="2" creationId="{8E0B8CEC-C78F-4954-827B-E75F75B804D5}"/>
          </ac:spMkLst>
        </pc:spChg>
        <pc:spChg chg="mod">
          <ac:chgData name="Анастасия Ефанова" userId="0980728de7d36ce7" providerId="LiveId" clId="{AB26D58A-10A5-4930-B81A-B5142468FB8C}" dt="2021-07-13T06:10:26.044" v="200" actId="21"/>
          <ac:spMkLst>
            <pc:docMk/>
            <pc:sldMk cId="2564808663" sldId="256"/>
            <ac:spMk id="4" creationId="{941227BB-0E52-4F2C-86E2-46BCC4F600AE}"/>
          </ac:spMkLst>
        </pc:spChg>
        <pc:picChg chg="add mod">
          <ac:chgData name="Анастасия Ефанова" userId="0980728de7d36ce7" providerId="LiveId" clId="{AB26D58A-10A5-4930-B81A-B5142468FB8C}" dt="2021-07-13T06:15:08.115" v="335" actId="1076"/>
          <ac:picMkLst>
            <pc:docMk/>
            <pc:sldMk cId="2564808663" sldId="256"/>
            <ac:picMk id="5" creationId="{D4CCB2B4-C01B-488B-B6EE-529B7C905A10}"/>
          </ac:picMkLst>
        </pc:picChg>
      </pc:sldChg>
      <pc:sldChg chg="delSp modSp mod">
        <pc:chgData name="Анастасия Ефанова" userId="0980728de7d36ce7" providerId="LiveId" clId="{AB26D58A-10A5-4930-B81A-B5142468FB8C}" dt="2021-07-11T18:58:40.516" v="31" actId="20577"/>
        <pc:sldMkLst>
          <pc:docMk/>
          <pc:sldMk cId="2904721219" sldId="257"/>
        </pc:sldMkLst>
        <pc:spChg chg="mod">
          <ac:chgData name="Анастасия Ефанова" userId="0980728de7d36ce7" providerId="LiveId" clId="{AB26D58A-10A5-4930-B81A-B5142468FB8C}" dt="2021-07-11T18:56:36.710" v="17"/>
          <ac:spMkLst>
            <pc:docMk/>
            <pc:sldMk cId="2904721219" sldId="257"/>
            <ac:spMk id="11" creationId="{8D8988D5-1ACF-464B-A937-17B9D89F357F}"/>
          </ac:spMkLst>
        </pc:spChg>
        <pc:spChg chg="del mod">
          <ac:chgData name="Анастасия Ефанова" userId="0980728de7d36ce7" providerId="LiveId" clId="{AB26D58A-10A5-4930-B81A-B5142468FB8C}" dt="2021-07-11T18:58:22.111" v="20" actId="478"/>
          <ac:spMkLst>
            <pc:docMk/>
            <pc:sldMk cId="2904721219" sldId="257"/>
            <ac:spMk id="12" creationId="{E061D031-B480-4118-A36B-22A8CE5F0E0E}"/>
          </ac:spMkLst>
        </pc:spChg>
        <pc:spChg chg="mod">
          <ac:chgData name="Анастасия Ефанова" userId="0980728de7d36ce7" providerId="LiveId" clId="{AB26D58A-10A5-4930-B81A-B5142468FB8C}" dt="2021-07-11T18:58:40.516" v="31" actId="20577"/>
          <ac:spMkLst>
            <pc:docMk/>
            <pc:sldMk cId="2904721219" sldId="257"/>
            <ac:spMk id="13" creationId="{880E73DC-2BD9-4332-B814-FC3BAF0A00EB}"/>
          </ac:spMkLst>
        </pc:spChg>
        <pc:spChg chg="mod">
          <ac:chgData name="Анастасия Ефанова" userId="0980728de7d36ce7" providerId="LiveId" clId="{AB26D58A-10A5-4930-B81A-B5142468FB8C}" dt="2021-07-11T18:58:29.735" v="22" actId="120"/>
          <ac:spMkLst>
            <pc:docMk/>
            <pc:sldMk cId="2904721219" sldId="257"/>
            <ac:spMk id="19" creationId="{C89E8CA9-B0B2-4612-8568-90A77CB30DC6}"/>
          </ac:spMkLst>
        </pc:spChg>
      </pc:sldChg>
      <pc:sldChg chg="del ord">
        <pc:chgData name="Анастасия Ефанова" userId="0980728de7d36ce7" providerId="LiveId" clId="{AB26D58A-10A5-4930-B81A-B5142468FB8C}" dt="2021-07-11T19:10:38.639" v="181" actId="47"/>
        <pc:sldMkLst>
          <pc:docMk/>
          <pc:sldMk cId="1058541324" sldId="262"/>
        </pc:sldMkLst>
      </pc:sldChg>
      <pc:sldChg chg="modSp mod ord">
        <pc:chgData name="Анастасия Ефанова" userId="0980728de7d36ce7" providerId="LiveId" clId="{AB26D58A-10A5-4930-B81A-B5142468FB8C}" dt="2021-07-11T19:10:16.454" v="180"/>
        <pc:sldMkLst>
          <pc:docMk/>
          <pc:sldMk cId="798654695" sldId="263"/>
        </pc:sldMkLst>
        <pc:spChg chg="mod">
          <ac:chgData name="Анастасия Ефанова" userId="0980728de7d36ce7" providerId="LiveId" clId="{AB26D58A-10A5-4930-B81A-B5142468FB8C}" dt="2021-07-11T18:59:03.370" v="50" actId="20577"/>
          <ac:spMkLst>
            <pc:docMk/>
            <pc:sldMk cId="798654695" sldId="263"/>
            <ac:spMk id="11" creationId="{8D8988D5-1ACF-464B-A937-17B9D89F357F}"/>
          </ac:spMkLst>
        </pc:spChg>
      </pc:sldChg>
      <pc:sldChg chg="del">
        <pc:chgData name="Анастасия Ефанова" userId="0980728de7d36ce7" providerId="LiveId" clId="{AB26D58A-10A5-4930-B81A-B5142468FB8C}" dt="2021-07-11T19:10:39.713" v="182" actId="47"/>
        <pc:sldMkLst>
          <pc:docMk/>
          <pc:sldMk cId="755465762" sldId="264"/>
        </pc:sldMkLst>
      </pc:sldChg>
      <pc:sldChg chg="ord">
        <pc:chgData name="Анастасия Ефанова" userId="0980728de7d36ce7" providerId="LiveId" clId="{AB26D58A-10A5-4930-B81A-B5142468FB8C}" dt="2021-07-11T19:10:07.236" v="178"/>
        <pc:sldMkLst>
          <pc:docMk/>
          <pc:sldMk cId="2838113365" sldId="268"/>
        </pc:sldMkLst>
      </pc:sldChg>
      <pc:sldChg chg="del">
        <pc:chgData name="Анастасия Ефанова" userId="0980728de7d36ce7" providerId="LiveId" clId="{AB26D58A-10A5-4930-B81A-B5142468FB8C}" dt="2021-07-11T19:10:45.510" v="184" actId="47"/>
        <pc:sldMkLst>
          <pc:docMk/>
          <pc:sldMk cId="2790211890" sldId="270"/>
        </pc:sldMkLst>
      </pc:sldChg>
      <pc:sldChg chg="del">
        <pc:chgData name="Анастасия Ефанова" userId="0980728de7d36ce7" providerId="LiveId" clId="{AB26D58A-10A5-4930-B81A-B5142468FB8C}" dt="2021-07-11T19:10:40.941" v="183" actId="47"/>
        <pc:sldMkLst>
          <pc:docMk/>
          <pc:sldMk cId="2455281378" sldId="271"/>
        </pc:sldMkLst>
      </pc:sldChg>
      <pc:sldChg chg="modSp mod">
        <pc:chgData name="Анастасия Ефанова" userId="0980728de7d36ce7" providerId="LiveId" clId="{AB26D58A-10A5-4930-B81A-B5142468FB8C}" dt="2021-07-13T06:14:46.446" v="332"/>
        <pc:sldMkLst>
          <pc:docMk/>
          <pc:sldMk cId="3794595432" sldId="272"/>
        </pc:sldMkLst>
        <pc:spChg chg="mod">
          <ac:chgData name="Анастасия Ефанова" userId="0980728de7d36ce7" providerId="LiveId" clId="{AB26D58A-10A5-4930-B81A-B5142468FB8C}" dt="2021-07-13T06:14:46.446" v="332"/>
          <ac:spMkLst>
            <pc:docMk/>
            <pc:sldMk cId="3794595432" sldId="272"/>
            <ac:spMk id="11" creationId="{8D8988D5-1ACF-464B-A937-17B9D89F357F}"/>
          </ac:spMkLst>
        </pc:spChg>
        <pc:spChg chg="mod">
          <ac:chgData name="Анастасия Ефанова" userId="0980728de7d36ce7" providerId="LiveId" clId="{AB26D58A-10A5-4930-B81A-B5142468FB8C}" dt="2021-07-13T06:14:22.241" v="322" actId="6549"/>
          <ac:spMkLst>
            <pc:docMk/>
            <pc:sldMk cId="3794595432" sldId="272"/>
            <ac:spMk id="18" creationId="{1CEB49C9-9CC2-430D-8B54-8D5355DD23DD}"/>
          </ac:spMkLst>
        </pc:spChg>
        <pc:spChg chg="mod">
          <ac:chgData name="Анастасия Ефанова" userId="0980728de7d36ce7" providerId="LiveId" clId="{AB26D58A-10A5-4930-B81A-B5142468FB8C}" dt="2021-07-11T19:13:04.449" v="197" actId="207"/>
          <ac:spMkLst>
            <pc:docMk/>
            <pc:sldMk cId="3794595432" sldId="272"/>
            <ac:spMk id="21" creationId="{75612494-24A6-45B1-A64E-44AA29E98178}"/>
          </ac:spMkLst>
        </pc:spChg>
        <pc:spChg chg="mod">
          <ac:chgData name="Анастасия Ефанова" userId="0980728de7d36ce7" providerId="LiveId" clId="{AB26D58A-10A5-4930-B81A-B5142468FB8C}" dt="2021-07-11T19:12:57.010" v="196" actId="207"/>
          <ac:spMkLst>
            <pc:docMk/>
            <pc:sldMk cId="3794595432" sldId="272"/>
            <ac:spMk id="23" creationId="{000386FF-F89F-4B11-9670-D38766973416}"/>
          </ac:spMkLst>
        </pc:spChg>
        <pc:spChg chg="mod">
          <ac:chgData name="Анастасия Ефанова" userId="0980728de7d36ce7" providerId="LiveId" clId="{AB26D58A-10A5-4930-B81A-B5142468FB8C}" dt="2021-07-11T19:12:18.266" v="193" actId="20577"/>
          <ac:spMkLst>
            <pc:docMk/>
            <pc:sldMk cId="3794595432" sldId="272"/>
            <ac:spMk id="25" creationId="{4ACA28AB-F65C-4D92-B531-4EF3B08F7747}"/>
          </ac:spMkLst>
        </pc:spChg>
        <pc:picChg chg="mod">
          <ac:chgData name="Анастасия Ефанова" userId="0980728de7d36ce7" providerId="LiveId" clId="{AB26D58A-10A5-4930-B81A-B5142468FB8C}" dt="2021-07-13T06:13:07.643" v="266" actId="1076"/>
          <ac:picMkLst>
            <pc:docMk/>
            <pc:sldMk cId="3794595432" sldId="272"/>
            <ac:picMk id="6" creationId="{6AD53543-6170-4EFE-BC68-2AF087B541E3}"/>
          </ac:picMkLst>
        </pc:picChg>
      </pc:sldChg>
      <pc:sldChg chg="del">
        <pc:chgData name="Анастасия Ефанова" userId="0980728de7d36ce7" providerId="LiveId" clId="{AB26D58A-10A5-4930-B81A-B5142468FB8C}" dt="2021-07-11T19:10:47.083" v="185" actId="47"/>
        <pc:sldMkLst>
          <pc:docMk/>
          <pc:sldMk cId="1045610612" sldId="273"/>
        </pc:sldMkLst>
      </pc:sldChg>
      <pc:sldChg chg="modSp add mod ord">
        <pc:chgData name="Анастасия Ефанова" userId="0980728de7d36ce7" providerId="LiveId" clId="{AB26D58A-10A5-4930-B81A-B5142468FB8C}" dt="2021-07-13T06:12:24.932" v="218" actId="313"/>
        <pc:sldMkLst>
          <pc:docMk/>
          <pc:sldMk cId="2631223165" sldId="274"/>
        </pc:sldMkLst>
        <pc:spChg chg="mod">
          <ac:chgData name="Анастасия Ефанова" userId="0980728de7d36ce7" providerId="LiveId" clId="{AB26D58A-10A5-4930-B81A-B5142468FB8C}" dt="2021-07-11T19:01:45.329" v="108" actId="20577"/>
          <ac:spMkLst>
            <pc:docMk/>
            <pc:sldMk cId="2631223165" sldId="274"/>
            <ac:spMk id="11" creationId="{8D8988D5-1ACF-464B-A937-17B9D89F357F}"/>
          </ac:spMkLst>
        </pc:spChg>
        <pc:spChg chg="mod">
          <ac:chgData name="Анастасия Ефанова" userId="0980728de7d36ce7" providerId="LiveId" clId="{AB26D58A-10A5-4930-B81A-B5142468FB8C}" dt="2021-07-13T06:12:24.932" v="218" actId="313"/>
          <ac:spMkLst>
            <pc:docMk/>
            <pc:sldMk cId="2631223165" sldId="274"/>
            <ac:spMk id="21" creationId="{C48676F6-B517-4C87-8F7B-F406D87D536D}"/>
          </ac:spMkLst>
        </pc:spChg>
        <pc:spChg chg="mod">
          <ac:chgData name="Анастасия Ефанова" userId="0980728de7d36ce7" providerId="LiveId" clId="{AB26D58A-10A5-4930-B81A-B5142468FB8C}" dt="2021-07-11T19:02:33.467" v="113" actId="113"/>
          <ac:spMkLst>
            <pc:docMk/>
            <pc:sldMk cId="2631223165" sldId="274"/>
            <ac:spMk id="22" creationId="{4F0B085E-F427-42C0-8B2A-1CB5CE87946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B0696-19BC-47A5-A073-DB000A084354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2275B-F598-4574-8BAA-394837369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0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BCDDA-1368-4123-A8F4-691FD3CF3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89DE3B-CD3A-4586-85D2-019F9184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941440-831E-49D6-AF72-290F6C77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97DB00-1B61-4DE9-8609-F8FF2F26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7804A-F71B-4C34-A706-9994BE90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3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17A9C-90F4-46AA-AE9E-55D1B904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FB70D1-71AC-42B4-A2AC-02902746D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75948-A4E5-4B4B-B04F-B5D87749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D7C9B2-1A98-4198-99BB-9B8B2E3E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8CB9B-39B5-487D-AC80-10837D38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DA8FC1-52E0-46DD-B31C-F637EBE77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952D9F-F1C4-419A-A56F-E33666472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C038C-D8DC-4B5A-A86C-5C20996C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67267-C288-4523-9F5D-94268AB5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BBCB3-CC75-4149-B9C1-2D7536B78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7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A11D5-43E6-4353-8B21-4CCF17FF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655017-D448-489E-BA03-DA25089B1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027B2B-265B-4C64-BFE9-3DEFEA48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9C7D2-AFED-475B-9992-1CBAE7BF6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3CD9F0-B683-43E4-9823-53DA2621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7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42D4F-DACF-4553-A7F0-4E2C3D3B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CADEE2-8451-4907-A9DE-41D135E9E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F9182-9073-4547-AE6F-FDBA1F91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6319DE-3D3C-488A-AA11-21041C7A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BEDA4B-C6ED-4181-86B6-DB47637A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29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987FD-3470-4333-8B17-3877C1A8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AD1CD-6D63-4936-98A4-123DB7779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F76638-B545-4A95-A67C-349664B3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B5F34B-757B-4FBF-ADC2-EEBFB640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7F78A9-9D05-4230-A410-D41DBBF2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2B692F-33C1-438B-8DFE-EE94DA9B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1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E51DE-C49A-4093-8333-F1730775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1F41AC-D9B9-449E-8219-249A6B9C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8A981C-51BC-42A3-8B58-9E7CFEFF3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307947-20FD-46B7-BF73-22D494D2F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F2633D-A549-4221-9C80-CADA6A5ED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B0FB09E-9BF6-491C-AFFC-122611DF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0DA751-D0F8-4E89-BDD9-CA56EA99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36A8C33-9503-4F30-80FD-481350D3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1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97272-7D10-4563-A37F-17FE90A48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30933F-A32D-48EE-9515-0BC661FE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C2A666-7B98-4840-9455-6527CA3D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D3A194-5694-43A2-ADAF-8721F853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7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EB03D4-44C4-40D0-91EC-A36B2D05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1C0FAB-27D5-4A9F-9CAB-F5BC0F28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0F9F28-09FC-4E63-A9A3-040BDF59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0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8D28DA-7C0A-4428-B86A-BB3032735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6EC9F1-CCD2-4F03-BE6E-AB1411836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A21846-C1CE-4023-8A9C-C6BB7A5C2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79EC9E-23B1-4417-960D-0CAD665C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98A1DB-A2DE-4914-B775-9A4CCB26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6BB31B-23E3-4204-BD87-14517F0E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71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C1FD9-A26A-4EE9-A4FD-7EF76A19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1A2B57-5E5C-4F1F-9AC6-FAA453829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6AA1D9-E5E0-49BB-A727-DCEA8261B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6EC195-1D26-4531-B53C-18CEA58F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08EE3A-E5A0-4CE9-A7FB-9662D840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715712-A352-426F-B573-4A708E25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8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B6BD5-33D3-4E1B-9052-F32C67F03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5DC726-4196-4D94-827B-D2F1C6D6C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ED7ED-A497-475A-A1BE-84C2EA6D7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E30F-9220-447B-8F5A-0B35FCEB46A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BB1D5-BAD2-4556-B4FF-44FDBBAB5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474AA3-4918-436E-8915-00D980B3C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B58D-915C-4EBC-92E7-B19BCCCD98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5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vk.com/nik_simonov" TargetMode="External"/><Relationship Id="rId4" Type="http://schemas.openxmlformats.org/officeDocument/2006/relationships/hyperlink" Target="mailto:nik.s.simonov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B8CEC-C78F-4954-827B-E75F75B80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50753"/>
            <a:ext cx="9457509" cy="153369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ea typeface="Geometria" panose="020B0503020204020204" pitchFamily="34" charset="-52"/>
                <a:cs typeface="Arial" panose="020B0604020202020204" pitchFamily="34" charset="0"/>
              </a:rPr>
              <a:t>Ключевые изменения законодательства в 2023 г.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41227BB-0E52-4F2C-86E2-46BCC4F600AE}"/>
              </a:ext>
            </a:extLst>
          </p:cNvPr>
          <p:cNvSpPr txBox="1">
            <a:spLocks/>
          </p:cNvSpPr>
          <p:nvPr/>
        </p:nvSpPr>
        <p:spPr>
          <a:xfrm>
            <a:off x="788787" y="4680662"/>
            <a:ext cx="6571130" cy="3854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dirty="0">
              <a:solidFill>
                <a:schemeClr val="bg1"/>
              </a:solidFill>
              <a:latin typeface="Geometria" panose="020B0503020204020204" pitchFamily="34" charset="-52"/>
              <a:ea typeface="Geometria" panose="020B0503020204020204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CCB2B4-C01B-488B-B6EE-529B7C905A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9" b="32981"/>
          <a:stretch/>
        </p:blipFill>
        <p:spPr>
          <a:xfrm>
            <a:off x="613141" y="258161"/>
            <a:ext cx="7899338" cy="3088304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5093F90-A2B1-EE48-B888-F8C2337F7A58}"/>
              </a:ext>
            </a:extLst>
          </p:cNvPr>
          <p:cNvSpPr txBox="1">
            <a:spLocks/>
          </p:cNvSpPr>
          <p:nvPr/>
        </p:nvSpPr>
        <p:spPr>
          <a:xfrm>
            <a:off x="0" y="5536347"/>
            <a:ext cx="9457509" cy="678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ea typeface="Geometria" panose="020B0503020204020204" pitchFamily="34" charset="-52"/>
                <a:cs typeface="Arial" panose="020B0604020202020204" pitchFamily="34" charset="0"/>
              </a:rPr>
              <a:t>для НКО</a:t>
            </a:r>
          </a:p>
        </p:txBody>
      </p:sp>
    </p:spTree>
    <p:extLst>
      <p:ext uri="{BB962C8B-B14F-4D97-AF65-F5344CB8AC3E}">
        <p14:creationId xmlns:p14="http://schemas.microsoft.com/office/powerpoint/2010/main" val="256480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6" y="938731"/>
            <a:ext cx="9797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Федеральный закон от 14.07.2022 № 255-ФЗ «О контроле за деятельностью лиц, находящихся под иностранным влиянием»</a:t>
            </a:r>
          </a:p>
          <a:p>
            <a:pPr algn="ctr"/>
            <a:endParaRPr lang="ru-RU" sz="2200" b="1" dirty="0"/>
          </a:p>
          <a:p>
            <a:pPr algn="ctr"/>
            <a:r>
              <a:rPr lang="ru-RU" b="1" dirty="0"/>
              <a:t>Распоряжение Правительства Российской Федерации от 10 ноября 2022 года № 3417-р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1447" y="156132"/>
            <a:ext cx="4940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ОБЪЕМ СВЕДЕНИЙ В РЕЕСТРЕ ИНОАГЕНТОВ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836405C-AB9C-64EA-C211-5D4F55055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19363"/>
              </p:ext>
            </p:extLst>
          </p:nvPr>
        </p:nvGraphicFramePr>
        <p:xfrm>
          <a:off x="2031998" y="2555240"/>
          <a:ext cx="81280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534991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24769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300" dirty="0"/>
                        <a:t>В отношении юридических лиц: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В отношении общественных объединений без образования юридического лица: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670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/>
                        <a:t>а) полное наименование;</a:t>
                      </a:r>
                    </a:p>
                    <a:p>
                      <a:r>
                        <a:rPr lang="ru-RU" sz="1300" dirty="0"/>
                        <a:t>б) идентификационный номер налогоплательщика (при наличии);</a:t>
                      </a:r>
                    </a:p>
                    <a:p>
                      <a:r>
                        <a:rPr lang="ru-RU" sz="1300" dirty="0"/>
                        <a:t>в) основной государственный регистрационный номер (при наличии);</a:t>
                      </a:r>
                    </a:p>
                    <a:p>
                      <a:r>
                        <a:rPr lang="ru-RU" sz="1300" dirty="0"/>
                        <a:t>г) регистрационный номер (иной идентификатор) в стране регистрации или его аналог (при наличии) (для иностранного юридического лица);</a:t>
                      </a:r>
                    </a:p>
                    <a:p>
                      <a:r>
                        <a:rPr lang="ru-RU" sz="1300" dirty="0"/>
                        <a:t>д) основания включения в реестр иностранных агентов (далее - реестр) с указанием конкретных положений Федерального закона "О контроле за деятельностью лиц, находящихся под иностранным влиянием" (далее - Федеральный закон);</a:t>
                      </a:r>
                    </a:p>
                    <a:p>
                      <a:r>
                        <a:rPr lang="ru-RU" sz="1300" dirty="0"/>
                        <a:t>е) дата принятия Минюстом России решения о включении в реестр;</a:t>
                      </a:r>
                    </a:p>
                    <a:p>
                      <a:r>
                        <a:rPr lang="ru-RU" sz="1300" dirty="0"/>
                        <a:t>ж) дата принятия Минюстом России решения об исключении из реестра.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а) полное наименование;</a:t>
                      </a:r>
                    </a:p>
                    <a:p>
                      <a:r>
                        <a:rPr lang="ru-RU" sz="1300" dirty="0"/>
                        <a:t>б) адрес (место нахождения) общественного объединения (при наличии);</a:t>
                      </a:r>
                    </a:p>
                    <a:p>
                      <a:r>
                        <a:rPr lang="ru-RU" sz="1300" dirty="0"/>
                        <a:t>в) информационный ресурс (при наличии);</a:t>
                      </a:r>
                    </a:p>
                    <a:p>
                      <a:r>
                        <a:rPr lang="ru-RU" sz="1300" dirty="0"/>
                        <a:t>г) полное наименование или фамилия, имя, отчество (при наличии) участников (при наличии);</a:t>
                      </a:r>
                    </a:p>
                    <a:p>
                      <a:r>
                        <a:rPr lang="ru-RU" sz="1300" dirty="0"/>
                        <a:t>д) основания включения в реестр с указанием конкретных норм Федерального закона;</a:t>
                      </a:r>
                    </a:p>
                    <a:p>
                      <a:r>
                        <a:rPr lang="ru-RU" sz="1300" dirty="0"/>
                        <a:t>е) дата принятия Минюстом России решения о включении в реестр;</a:t>
                      </a:r>
                    </a:p>
                    <a:p>
                      <a:r>
                        <a:rPr lang="ru-RU" sz="1300" dirty="0"/>
                        <a:t>ж) дата принятия Минюстом России решения об исключении из реестра.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14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98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1720840"/>
            <a:ext cx="97971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Постановление Правительства Российской Федерации от 22 ноября 2022 года №2108 «Об утверждении Правил размещения указаний, предусмотренных частями 3 и 4 статьи 9 Федерального закона «О контроле за деятельностью лиц, находящихся под иностранным влиянием», в том числе требований к их размещению, а также форм указаний, предусмотренных частями 3 и 4 статьи 9 Федерального закона «О контроле за деятельностью лиц, находящихся под иностранным влиянием»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dirty="0"/>
              <a:t>Требования к указаниям на материалах иностранных агентов и правила ее размещения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94585" y="156132"/>
            <a:ext cx="5327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ТРЕБОВАНИЯ К МАРКИРОВКАМ ИНОАГЕНТОВ</a:t>
            </a:r>
          </a:p>
        </p:txBody>
      </p:sp>
    </p:spTree>
    <p:extLst>
      <p:ext uri="{BB962C8B-B14F-4D97-AF65-F5344CB8AC3E}">
        <p14:creationId xmlns:p14="http://schemas.microsoft.com/office/powerpoint/2010/main" val="1067943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865847"/>
            <a:ext cx="9797143" cy="55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они должны размещаться на русском языке;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размер шрифта текстового указания должен вдвое превышать размер шрифта текстового материала;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цвет шрифта текстового указания должен быть контрастным по отношению к фону, на котором оно размещается;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текстовое указание подлежит размещению в начале каждого текстового материала под заголовком либо в случае отсутствия заголовка непосредственно перед началом такого материала;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допускается наложение текстового указания на содержащийся в текстовом материале текст, изображение или иное сообщение и их фрагменты;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текстовое указание, размещаемое в аудиовизуальном материале, подлежит расположению по центру изображения на площади не менее 20% размера такого изображения;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допускается наложение указания в звуковой форме на звуковые фрагменты аудиоматериала;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размещении указания в звуковой форме не допускается применение технологий по увеличению скорости его воспроизведения;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уровень громкости звука воспроизведения указания в звуковой форме должен быть не ниже уровня громкости звука аудиоматериала;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текстовое указание в аудиовизуальном материале и указание в звуковой форме в аудиоматериале должны быть размещены в начале трансляции таких материалов, а также при каждом возобновлении трансляции таких материалов после их прерывания;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продолжительность демонстрации текстового указания в аудиовизуальном материале в начале трансляции такого материала должна составлять не менее 15 секунд.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1" y="156132"/>
            <a:ext cx="5268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ТРЕБОВАНИЯ К МАРКИРОВКАМ ИНОАГЕНТОВ</a:t>
            </a:r>
          </a:p>
        </p:txBody>
      </p:sp>
    </p:spTree>
    <p:extLst>
      <p:ext uri="{BB962C8B-B14F-4D97-AF65-F5344CB8AC3E}">
        <p14:creationId xmlns:p14="http://schemas.microsoft.com/office/powerpoint/2010/main" val="1412752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1536174"/>
            <a:ext cx="97971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Приказ Министерства юстиции Российской Федерации от 29 ноября 2022 года №304 «Об утверждении Порядка и форм представления в Министерство юстиции Российской Федерации иностранным агентом сведений, предусмотренных частью 8 статьи 9 Федерального закона от 14.07.2022 №255-ФЗ «О контроле за деятельностью лиц, находящихся под иностранным влиянием», и Порядка и сроков размещения иностранным агентом отчета о своей деятельности в информационно-телекоммуникационной сети «Интернет»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dirty="0"/>
              <a:t>Приказ закрепляет порядок представления и формы отчетности иностранных агентов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60123" y="156132"/>
            <a:ext cx="5561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ПОРЯДОК И ФОРМЫ ОТЧЕТНОСТИ ИНОАГЕНТОВ</a:t>
            </a:r>
          </a:p>
        </p:txBody>
      </p:sp>
    </p:spTree>
    <p:extLst>
      <p:ext uri="{BB962C8B-B14F-4D97-AF65-F5344CB8AC3E}">
        <p14:creationId xmlns:p14="http://schemas.microsoft.com/office/powerpoint/2010/main" val="342531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2197893"/>
            <a:ext cx="9797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Приказ Министерства юстиции Российской Федерации от 29 ноября 2022 года №305 «Об утверждении порядков подачи лицами, указанными в частях 1 и 2 статьи 7 Федерального закона от 14.07.2022 №255-ФЗ «О контроле за деятельностью лиц, находящихся под иностранным влиянием», заявления о включении в реестр иностранных агентов и формы такого заявления»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dirty="0"/>
              <a:t>Закреплены формы заявлений о добровольном включении лица в реестр иностранных агентов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97415" y="156132"/>
            <a:ext cx="6124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ДОБРОВОЛЬНОЕ ВКЛЮЧЕНИЕ В РЕЕСТР ИНОАГЕНТОВ</a:t>
            </a:r>
          </a:p>
        </p:txBody>
      </p:sp>
    </p:spTree>
    <p:extLst>
      <p:ext uri="{BB962C8B-B14F-4D97-AF65-F5344CB8AC3E}">
        <p14:creationId xmlns:p14="http://schemas.microsoft.com/office/powerpoint/2010/main" val="2115835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1351508"/>
            <a:ext cx="97971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Приказ Министерства юстиции Российской Федерации от 29 ноября 2022 года №307 «Об утверждении Порядка ведения реестра иностранных агентов и размещения содержащихся в нем сведений на официальном сайте Министерства юстиции Российской Федерации в информационно-телекоммуникационной сети «Интернет», Порядка принятия решения об исключении физического лица, впервые включенного в реестр иностранных агентов, из реестра иностранных агентов, формы заявления иностранного агента об исключении из реестра иностранных агентов»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dirty="0"/>
              <a:t>Приказ закрепляет порядок ведения реестра иностранных агентов, </a:t>
            </a:r>
            <a:r>
              <a:rPr lang="ru-RU"/>
              <a:t>включение </a:t>
            </a:r>
          </a:p>
          <a:p>
            <a:pPr algn="ctr"/>
            <a:r>
              <a:rPr lang="ru-RU"/>
              <a:t>и </a:t>
            </a:r>
            <a:r>
              <a:rPr lang="ru-RU" dirty="0"/>
              <a:t>исключение из него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7108" y="156132"/>
            <a:ext cx="6534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ВЕДЕНИЕ РЕЕСТРА И ВКЛЮЧЕНИЕ/ИСКЛЮЧЕНИЕ ИЗ НЕГО</a:t>
            </a:r>
          </a:p>
        </p:txBody>
      </p:sp>
    </p:spTree>
    <p:extLst>
      <p:ext uri="{BB962C8B-B14F-4D97-AF65-F5344CB8AC3E}">
        <p14:creationId xmlns:p14="http://schemas.microsoft.com/office/powerpoint/2010/main" val="3127294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1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0206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061"/>
          </a:xfr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D8988D5-1ACF-464B-A937-17B9D89F357F}"/>
              </a:ext>
            </a:extLst>
          </p:cNvPr>
          <p:cNvSpPr txBox="1">
            <a:spLocks/>
          </p:cNvSpPr>
          <p:nvPr/>
        </p:nvSpPr>
        <p:spPr>
          <a:xfrm>
            <a:off x="6203590" y="182563"/>
            <a:ext cx="5565238" cy="33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КОНТАКТЫ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B49C9-9CC2-430D-8B54-8D5355DD23DD}"/>
              </a:ext>
            </a:extLst>
          </p:cNvPr>
          <p:cNvSpPr txBox="1"/>
          <p:nvPr/>
        </p:nvSpPr>
        <p:spPr>
          <a:xfrm>
            <a:off x="873368" y="4732149"/>
            <a:ext cx="72933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300"/>
              </a:spcBef>
              <a:spcAft>
                <a:spcPts val="300"/>
              </a:spcAft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D53543-6170-4EFE-BC68-2AF087B541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9" b="32981"/>
          <a:stretch/>
        </p:blipFill>
        <p:spPr>
          <a:xfrm>
            <a:off x="484295" y="905018"/>
            <a:ext cx="4899649" cy="191555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26FB290-604D-4771-A63D-56854DFF2912}"/>
              </a:ext>
            </a:extLst>
          </p:cNvPr>
          <p:cNvSpPr txBox="1"/>
          <p:nvPr/>
        </p:nvSpPr>
        <p:spPr>
          <a:xfrm>
            <a:off x="877036" y="3742287"/>
            <a:ext cx="526296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300"/>
              </a:spcBef>
              <a:spcAft>
                <a:spcPts val="3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nik.s.simonov</a:t>
            </a:r>
            <a:r>
              <a:rPr lang="ru-RU" sz="2400" b="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endParaRPr lang="ru-RU" sz="2400" b="0" i="0" strike="noStrike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300"/>
              </a:spcBef>
              <a:spcAft>
                <a:spcPts val="300"/>
              </a:spcAft>
            </a:pPr>
            <a:r>
              <a:rPr lang="en" sz="2400" b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https://vk.com/nik_simonov</a:t>
            </a:r>
            <a:endParaRPr lang="ru-RU" sz="2400" b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217E8267-DA06-40CD-99D5-342451EC5F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62" y="3811182"/>
            <a:ext cx="389306" cy="3893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807C56-1B31-4812-8681-5AD497F51AFF}"/>
              </a:ext>
            </a:extLst>
          </p:cNvPr>
          <p:cNvSpPr txBox="1"/>
          <p:nvPr/>
        </p:nvSpPr>
        <p:spPr>
          <a:xfrm>
            <a:off x="5856128" y="5942941"/>
            <a:ext cx="62601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Никита Симонов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юрист БФ «Хорошие истории»;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Председатель СМЮ СО «Ассоциация юристов России».</a:t>
            </a:r>
          </a:p>
        </p:txBody>
      </p:sp>
      <p:pic>
        <p:nvPicPr>
          <p:cNvPr id="3" name="Рисунок 2" descr="Изображение выглядит как человек, мужчина, костюм&#10;&#10;Автоматически созданное описание">
            <a:extLst>
              <a:ext uri="{FF2B5EF4-FFF2-40B4-BE49-F238E27FC236}">
                <a16:creationId xmlns:a16="http://schemas.microsoft.com/office/drawing/2014/main" id="{E8CD5E28-EBEB-5ADD-6688-AF6D2FB444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159" y="706885"/>
            <a:ext cx="3807000" cy="50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9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pic>
        <p:nvPicPr>
          <p:cNvPr id="1026" name="Picture 2" descr="Объединение множеств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177" y="2316933"/>
            <a:ext cx="4445640" cy="305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309" y="3658602"/>
            <a:ext cx="3964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Пенсионный фонд Российской Федерации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8820" y="3535492"/>
            <a:ext cx="322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Фонд социального страхования Российской Федерации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97427" y="1283736"/>
            <a:ext cx="97971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/>
              <a:t>Федеральный закон "О Фонде пенсионного и социального страхования Российской Федерации" </a:t>
            </a:r>
          </a:p>
          <a:p>
            <a:pPr algn="ctr"/>
            <a:r>
              <a:rPr lang="ru-RU" sz="1700" b="1" dirty="0"/>
              <a:t>от 14.07.2022 </a:t>
            </a:r>
            <a:r>
              <a:rPr lang="en" sz="1700" b="1" dirty="0"/>
              <a:t>N 236-</a:t>
            </a:r>
            <a:r>
              <a:rPr lang="ru-RU" sz="1700" b="1" dirty="0"/>
              <a:t>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8820" y="138538"/>
            <a:ext cx="3228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ОБЪЕДИНЕНИЕ ФОНДОВ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99611C-67CD-7F86-95D3-CA003845AD46}"/>
              </a:ext>
            </a:extLst>
          </p:cNvPr>
          <p:cNvSpPr txBox="1"/>
          <p:nvPr/>
        </p:nvSpPr>
        <p:spPr>
          <a:xfrm>
            <a:off x="4339239" y="5369606"/>
            <a:ext cx="3513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Единый внебюджетный Фонд пенсионного и социального страхования РФ </a:t>
            </a:r>
          </a:p>
          <a:p>
            <a:r>
              <a:rPr lang="ru-RU" sz="1600" b="1" dirty="0"/>
              <a:t>(Социальный фонд России или СФР)</a:t>
            </a:r>
          </a:p>
        </p:txBody>
      </p:sp>
    </p:spTree>
    <p:extLst>
      <p:ext uri="{BB962C8B-B14F-4D97-AF65-F5344CB8AC3E}">
        <p14:creationId xmlns:p14="http://schemas.microsoft.com/office/powerpoint/2010/main" val="341372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2187081"/>
            <a:ext cx="9797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Федеральный закон от 19.12.2022 </a:t>
            </a:r>
            <a:r>
              <a:rPr lang="en" sz="2200" b="1" dirty="0"/>
              <a:t>N 522-</a:t>
            </a:r>
            <a:r>
              <a:rPr lang="ru-RU" sz="2200" b="1" dirty="0"/>
              <a:t>ФЗ "О внесении изменения в статью 1 Федерального закона "О минимальном размере оплаты труда" </a:t>
            </a:r>
          </a:p>
          <a:p>
            <a:pPr algn="ctr"/>
            <a:r>
              <a:rPr lang="ru-RU" sz="2200" b="1" dirty="0"/>
              <a:t>и о приостановлении действия ее отдельных положений"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164286" y="156132"/>
            <a:ext cx="4650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УВЕЛИЧЕНИЕ РАЗМЕРА МРОТ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55650"/>
              </p:ext>
            </p:extLst>
          </p:nvPr>
        </p:nvGraphicFramePr>
        <p:xfrm>
          <a:off x="2031999" y="3580431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59900498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747051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Было</a:t>
                      </a:r>
                      <a:r>
                        <a:rPr lang="en-US" dirty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Стало</a:t>
                      </a:r>
                      <a:r>
                        <a:rPr lang="en-US" dirty="0"/>
                        <a:t>: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320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13 890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16 242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339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10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2197893"/>
            <a:ext cx="979714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Постановление Правительства Российской Федерации от 22.11.2022 №2107 «О внесении изменения в Правила выдачи разрешения на включение </a:t>
            </a:r>
          </a:p>
          <a:p>
            <a:pPr algn="ctr"/>
            <a:r>
              <a:rPr lang="ru-RU" sz="2200" b="1" dirty="0"/>
              <a:t>в наименование некоммерческой организации официального наименования «Российская Федерация» или «Россия», а также слов, производных от этого наименования»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dirty="0"/>
              <a:t>Упрощение процедур, связанных с сохранением права НКО на использование в своих наименованиях слов «Российская Федерация» или «Россия» и производных от них при смене своего наименования, организационно-правовой формы или реорганизации</a:t>
            </a:r>
          </a:p>
          <a:p>
            <a:pPr algn="ctr"/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86092" y="156132"/>
            <a:ext cx="2935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 НАИМЕНОВАНИИ НКО</a:t>
            </a:r>
          </a:p>
        </p:txBody>
      </p:sp>
    </p:spTree>
    <p:extLst>
      <p:ext uri="{BB962C8B-B14F-4D97-AF65-F5344CB8AC3E}">
        <p14:creationId xmlns:p14="http://schemas.microsoft.com/office/powerpoint/2010/main" val="373711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2197893"/>
            <a:ext cx="9797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ЕДИНЫЙ НАЛОГОВЫЙ ПЛАТЕЖ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sz="2200" b="1" dirty="0"/>
              <a:t>С 1 января 2023 года новый механизм уплаты налогов и взносов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9262" y="156132"/>
            <a:ext cx="3662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ЕДИНЫЙ НАЛОГОВЫЙ ПЛАТЕЖ</a:t>
            </a:r>
          </a:p>
        </p:txBody>
      </p:sp>
    </p:spTree>
    <p:extLst>
      <p:ext uri="{BB962C8B-B14F-4D97-AF65-F5344CB8AC3E}">
        <p14:creationId xmlns:p14="http://schemas.microsoft.com/office/powerpoint/2010/main" val="100352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2197893"/>
            <a:ext cx="97971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Пункт 3 Постановление Правительства РФ от 24.07.2021 </a:t>
            </a:r>
            <a:r>
              <a:rPr lang="en" sz="2200" b="1" dirty="0"/>
              <a:t>N 1250 "</a:t>
            </a:r>
            <a:r>
              <a:rPr lang="ru-RU" sz="2200" b="1" dirty="0"/>
              <a:t>Об отдельных вопросах, связанных с трудовыми книжками, и признании утратившими силу некоторых актов Правительства Российской Федерации и отдельных положений некоторых актов Правительства Российской Федерации»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dirty="0"/>
              <a:t>Новые образцы трудовых книжек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66738" y="156132"/>
            <a:ext cx="2455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ТРУДОВЫЕ КНИЖКИ</a:t>
            </a:r>
          </a:p>
        </p:txBody>
      </p:sp>
    </p:spTree>
    <p:extLst>
      <p:ext uri="{BB962C8B-B14F-4D97-AF65-F5344CB8AC3E}">
        <p14:creationId xmlns:p14="http://schemas.microsoft.com/office/powerpoint/2010/main" val="308634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2197893"/>
            <a:ext cx="97971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Федеральный закон от 19.12.2022 </a:t>
            </a:r>
            <a:r>
              <a:rPr lang="en" sz="2200" b="1" dirty="0"/>
              <a:t>N 535-</a:t>
            </a:r>
            <a:r>
              <a:rPr lang="ru-RU" sz="2200" b="1" dirty="0"/>
              <a:t>ФЗ "О внесении изменений в статьи 19 и 20 Федерального закона "Об общественных объединениях" и статью 14 Федерального закона "О некоммерческих организациях»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dirty="0"/>
              <a:t>Возможность для НКО действовать на основании типового устава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63354" y="156132"/>
            <a:ext cx="3158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ТИПОВОЙ УСТАВ ДЛЯ НКО</a:t>
            </a:r>
          </a:p>
        </p:txBody>
      </p:sp>
    </p:spTree>
    <p:extLst>
      <p:ext uri="{BB962C8B-B14F-4D97-AF65-F5344CB8AC3E}">
        <p14:creationId xmlns:p14="http://schemas.microsoft.com/office/powerpoint/2010/main" val="25436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2197893"/>
            <a:ext cx="97971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Федеральный закон от 05.12.2022 №497-ФЗ «О внесении изменений в Федеральный закон «Об общественном контроле за обеспечением прав человека в местах принудительного содержания и о содействии лицам, находящимся в местах принудительного содержания»</a:t>
            </a:r>
          </a:p>
          <a:p>
            <a:pPr algn="ctr"/>
            <a:endParaRPr lang="ru-RU" sz="2200" b="1" dirty="0"/>
          </a:p>
          <a:p>
            <a:pPr algn="ctr"/>
            <a:endParaRPr lang="ru-RU" sz="2200" b="1" dirty="0"/>
          </a:p>
          <a:p>
            <a:pPr algn="ctr"/>
            <a:r>
              <a:rPr lang="ru-RU" dirty="0"/>
              <a:t>Конкретизированы основы деятельности ОНК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31723" y="156132"/>
            <a:ext cx="4190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ИЗМЕНЕНИЯ В ДЕЯТЕЛЬНОСТИ ОНК</a:t>
            </a:r>
          </a:p>
        </p:txBody>
      </p:sp>
    </p:spTree>
    <p:extLst>
      <p:ext uri="{BB962C8B-B14F-4D97-AF65-F5344CB8AC3E}">
        <p14:creationId xmlns:p14="http://schemas.microsoft.com/office/powerpoint/2010/main" val="295899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8">
            <a:extLst>
              <a:ext uri="{FF2B5EF4-FFF2-40B4-BE49-F238E27FC236}">
                <a16:creationId xmlns:a16="http://schemas.microsoft.com/office/drawing/2014/main" id="{8A633521-BCE4-4DA5-AB68-3A12AAE53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7"/>
            <a:ext cx="12192000" cy="702061"/>
          </a:xfrm>
          <a:solidFill>
            <a:srgbClr val="193250"/>
          </a:solidFill>
        </p:spPr>
      </p:pic>
      <p:sp>
        <p:nvSpPr>
          <p:cNvPr id="11" name="TextBox 10"/>
          <p:cNvSpPr txBox="1"/>
          <p:nvPr/>
        </p:nvSpPr>
        <p:spPr>
          <a:xfrm>
            <a:off x="1197428" y="1021979"/>
            <a:ext cx="9797143" cy="58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перечень НКО, участвующих в общественном контроле за обеспечением прав человека в местах принудительного содержания, дополнен ассоциациями (союзами), фондами, автономными некоммерческими организациями. Ранее в законе фигурировали лишь общественные объединения;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введены положения о независимости ОНК от органов власти, о недопустимости вмешательства политических партий, международных и иностранных организаций (объединений) в сферу деятельности ОНК;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оптимизируется финансовая деятельность ОНК за счет бюджетов общественных палат субъектов РФ;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необходимый срок правозащитной деятельности НКО, имеющей право выдвигать кандидатов в ОНК, сокращается с 5 до 3 лет;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увеличен на 15 дней (95 вместо 80) срок принятия решения Советом ОП РФ о назначении члена ОНК и выдачи ему мандата.</a:t>
            </a:r>
          </a:p>
          <a:p>
            <a:pPr marL="285750" indent="-285750"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исключен запрет прокурорским работникам входить в состав ОНК.</a:t>
            </a:r>
          </a:p>
          <a:p>
            <a:pPr indent="450215" algn="just">
              <a:lnSpc>
                <a:spcPct val="125000"/>
              </a:lnSpc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5000"/>
              </a:lnSpc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Совет ОП РФ наделяется правом прекращения полномочий члена ОНК по собственной инициативе в случае ненадлежащего исполнения членом общественной наблюдательной комиссии своих обязанностей, предусмотренных настоящим Федеральным законом, либо грубого нарушения членом общественной наблюдательной комиссии Кодекса этики;</a:t>
            </a:r>
          </a:p>
          <a:p>
            <a:pPr indent="450215" algn="just">
              <a:lnSpc>
                <a:spcPct val="1250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5000"/>
              </a:lnSpc>
            </a:pPr>
            <a:endParaRPr lang="ru-RU" sz="15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156132"/>
            <a:ext cx="4201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ИЗМЕНЕНИЯ В ДЕЯТЕЛЬНОСТИ ОНК</a:t>
            </a:r>
          </a:p>
        </p:txBody>
      </p:sp>
    </p:spTree>
    <p:extLst>
      <p:ext uri="{BB962C8B-B14F-4D97-AF65-F5344CB8AC3E}">
        <p14:creationId xmlns:p14="http://schemas.microsoft.com/office/powerpoint/2010/main" val="3803750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1304</Words>
  <Application>Microsoft Macintosh PowerPoint</Application>
  <PresentationFormat>Широкоэкранный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Geometria</vt:lpstr>
      <vt:lpstr>Times New Roman</vt:lpstr>
      <vt:lpstr>Wingdings</vt:lpstr>
      <vt:lpstr>Тема Office</vt:lpstr>
      <vt:lpstr>Ключевые изменения законодательства в 2023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ЗОГОЛОВОК</dc:title>
  <dc:creator>PC</dc:creator>
  <cp:lastModifiedBy>Никита Симонов</cp:lastModifiedBy>
  <cp:revision>82</cp:revision>
  <dcterms:created xsi:type="dcterms:W3CDTF">2021-04-05T10:10:14Z</dcterms:created>
  <dcterms:modified xsi:type="dcterms:W3CDTF">2023-01-20T02:39:22Z</dcterms:modified>
</cp:coreProperties>
</file>