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A51A"/>
    <a:srgbClr val="12A10F"/>
    <a:srgbClr val="0DBF1E"/>
    <a:srgbClr val="D64910"/>
    <a:srgbClr val="F27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4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FCA31-359D-474A-B4D6-346B750CF8B4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BBA83-E060-42EC-9B92-B3CC67DAB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5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AD3FE9-F4D1-4ED4-ABD5-1A63DC1DD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E3A7B8C-CCD7-4791-A05E-14AB2B82B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C25EE8-FFE6-4853-AE82-D5F8B26E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9B2718-E889-4BC1-90E4-3B245E0A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835DF7-B72E-4224-B1F0-5D2131B8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6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46F90F-DF01-4EA3-92DB-EAC97950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EDAA0F-17E4-4B77-A691-1E977B186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91DF99-6AA6-445A-8AA6-4F8414A7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8FDA11-19B1-4C42-8070-3DAD5260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E95B4E-E746-403E-AADB-AE7F27F9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2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6F69B4E-9799-466E-A9A0-9B7941F2F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C797EE5-B5FC-4F9D-9CB8-B9C1D2E6A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98F82B-B6C4-49C2-ACD7-F1E4CB57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5BF7B0-986F-4CD3-884B-B981657A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C91053-2C1D-48AD-90B1-42FE53EB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4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0FD504-4D83-44FD-8542-3F66C5CD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D4C6F-E980-48D1-9AE7-632A87641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2BAB30-3E0C-4935-BB68-3C21122D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454B47-6201-4E9D-BACD-C5053C2A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08803B-86B4-4793-A6E7-7B8D49E3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1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D2CA64-A133-4B3E-8BA1-5FDB787F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66C55F-35E7-43AB-B354-0D38CD0A1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784630-3C0F-4059-8A70-8A1C5D31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F46B1B-CF0B-4291-9DAF-CF460985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4B577D-66A1-422A-B62D-096658BA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0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E2522-7397-47B9-9544-CAD9BBD4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4EA206-2D22-441F-B679-8965D26A6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E94713-DBCA-47FF-8860-512D2FA73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38616E-313B-49DC-9FA3-00C172D0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CB52C4-CAB5-4240-A4E1-E0A50D6D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13E6E6-E8CB-4241-8940-21B6D543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4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61CC84-9C86-48EC-98D7-C9D61B5F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44799E-6841-4B60-91A0-9F98A1AC7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677230-B122-4901-B5AB-DA87F0834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FAD471B-7C4E-4B5D-8C3E-64BC21783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387B247-107B-48E4-8636-760D06C86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4EFBD0C-FBE8-436F-9EA8-7FEF08CD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5F805C4-6AA3-4F6E-8428-043C1D5C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99440F0-DDB1-403F-877C-7D50783F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1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FC701-94F6-4B38-94CA-094A5686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B3C63EA-A988-4EC3-8E1B-87E2E009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1F6F23B-55F6-4614-B7C8-2BBC79EF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FE7E6DC-E9D6-4D4C-86FA-269E6C9A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5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C844339-08DA-4EDE-B736-25ED77BE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E0FF2B-669A-4DCF-85C6-80A45425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A3DA21B-756F-47AC-AD3E-EED2654B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8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93061-8BEA-42C6-A7D8-0CFC5BF9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E06EAB-92A4-4BE3-A172-53F81BA6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091EC9-8AD1-44F4-B1DB-8932D8D00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C99798-E60C-4E8E-9BA3-3A51A3DB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03522E-CBDC-42F2-ADF9-6F5373C1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8E9CBC-F4CC-4399-BE72-CBABC225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AD490-4D04-42DE-9FB8-A992EB0D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DC5777-28EF-4D96-9802-586EBC3A1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E5607E-DD74-4A4F-AE76-3CABDD86C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D1E626-CB10-4737-BC32-4849A11E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CDE85C-254A-4504-AABE-AF83769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FFE9D1-39F6-4FDA-B022-E0611EBA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9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3BF19-E906-4A96-BD79-258B7AE9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52136E-2C22-4E9F-98C7-7770F8234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D463C5-ADE1-4450-8990-5729D25BF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1C15-9A83-4C3E-AEDA-442B508E7E8E}" type="datetimeFigureOut">
              <a:rPr lang="ru-RU" smtClean="0"/>
              <a:t>27.01.22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D07708-FF7D-4003-8A13-3D321B2FE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EBD78C-6656-4182-8255-8DDB79258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A989-0120-45CC-A8B5-C0C22CD2D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3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72F6F-1A18-4D65-A045-862BAD82C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5401E26-33C6-42E6-98BE-276559E28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14B2C4-3F1E-4C3A-8697-E3FFD03D1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F836F7-C0CB-4E28-84D0-B1F452ED00D4}"/>
              </a:ext>
            </a:extLst>
          </p:cNvPr>
          <p:cNvSpPr txBox="1"/>
          <p:nvPr/>
        </p:nvSpPr>
        <p:spPr>
          <a:xfrm>
            <a:off x="0" y="61710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BA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ОБЩЕНИЯ ВОЛОНТЕРОВ С ЛЮДБМИ СТАРШЕГО ПОКОЛЕНИЯ</a:t>
            </a:r>
            <a:endParaRPr lang="ru-RU" sz="5400" b="1" dirty="0">
              <a:solidFill>
                <a:srgbClr val="0BA5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E0A20D-9788-4C33-B3CB-E5BCAAE5C75B}"/>
              </a:ext>
            </a:extLst>
          </p:cNvPr>
          <p:cNvSpPr txBox="1"/>
          <p:nvPr/>
        </p:nvSpPr>
        <p:spPr>
          <a:xfrm>
            <a:off x="3551067" y="3509963"/>
            <a:ext cx="84746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srgbClr val="D64910"/>
                </a:solidFill>
              </a:rPr>
              <a:t>Силенок Инна </a:t>
            </a:r>
            <a:r>
              <a:rPr lang="ru-RU" sz="4400" b="1" dirty="0" err="1">
                <a:solidFill>
                  <a:srgbClr val="D64910"/>
                </a:solidFill>
              </a:rPr>
              <a:t>Казимировна</a:t>
            </a:r>
            <a:r>
              <a:rPr lang="ru-RU" sz="4400" b="1" dirty="0">
                <a:solidFill>
                  <a:srgbClr val="D64910"/>
                </a:solidFill>
              </a:rPr>
              <a:t> </a:t>
            </a:r>
            <a:endParaRPr lang="ru-RU" dirty="0"/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Вице-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президент, действительный член и преподаватель международного уровня и супервизор Общероссийской Профессиональной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Психотерапевтической Лиги, Председатель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психологическому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ОППЛ, психотерапевт Европейского и Всемирного реестров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8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3BD79-6DEA-46C2-AF81-73FDBEC55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3E22D9-BFB0-412E-B600-40436CD781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99F719-087E-4121-A4F8-F6850CFC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500A71-31C4-4039-BD53-1C4D0B52BF56}"/>
              </a:ext>
            </a:extLst>
          </p:cNvPr>
          <p:cNvSpPr/>
          <p:nvPr/>
        </p:nvSpPr>
        <p:spPr>
          <a:xfrm>
            <a:off x="816745" y="239697"/>
            <a:ext cx="111592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7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Раппорт:</a:t>
            </a:r>
            <a:endParaRPr lang="fr-FR" sz="7200" b="1" dirty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7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Присоединение</a:t>
            </a:r>
          </a:p>
          <a:p>
            <a:pPr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Ведение</a:t>
            </a:r>
          </a:p>
          <a:p>
            <a:pPr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Навык углубления раппорта</a:t>
            </a:r>
          </a:p>
          <a:p>
            <a:pPr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747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C73D6C-CB21-4146-A74D-9591826AD1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B7C441-3520-47C5-9A53-E276C808DE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2353D1-28D6-4B0B-96B6-C0168790B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8EFA2EA-A822-4875-8803-81FD913D5BA1}"/>
              </a:ext>
            </a:extLst>
          </p:cNvPr>
          <p:cNvSpPr/>
          <p:nvPr/>
        </p:nvSpPr>
        <p:spPr>
          <a:xfrm>
            <a:off x="115411" y="142043"/>
            <a:ext cx="119759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66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Работа с возражениями</a:t>
            </a:r>
            <a:endParaRPr lang="fr-FR" sz="6600" b="1" dirty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Да, конечно, (текст1)                     и при этом, (текст2)</a:t>
            </a: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Вы, безусловно, правы, (текст1)  и именно поэтому (текст2)</a:t>
            </a: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Разумеется, это так! (текст1)        и именно потому (текст2)</a:t>
            </a: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Как Вы </a:t>
            </a: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всё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хорошо</a:t>
            </a:r>
            <a:endParaRPr lang="fr-FR" sz="36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понимаете! (текст1) </a:t>
            </a:r>
            <a:r>
              <a:rPr lang="fr-FR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 для того, чтобы (текст2)</a:t>
            </a:r>
          </a:p>
        </p:txBody>
      </p:sp>
    </p:spTree>
    <p:extLst>
      <p:ext uri="{BB962C8B-B14F-4D97-AF65-F5344CB8AC3E}">
        <p14:creationId xmlns:p14="http://schemas.microsoft.com/office/powerpoint/2010/main" val="211534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EE748-43FD-4DEC-BBDF-2217A0F76D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6A3C42C-B445-4D59-B1DC-03D2292C0F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5B5AC5-D6CF-4442-B855-E06B6D398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8729DDB-1323-4C58-B967-7A856839BABA}"/>
              </a:ext>
            </a:extLst>
          </p:cNvPr>
          <p:cNvSpPr/>
          <p:nvPr/>
        </p:nvSpPr>
        <p:spPr>
          <a:xfrm>
            <a:off x="337351" y="159797"/>
            <a:ext cx="1165638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 dirty="0" err="1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Специфика</a:t>
            </a:r>
            <a:r>
              <a:rPr lang="en-US" sz="5400" b="1" dirty="0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коммуникации</a:t>
            </a:r>
            <a:r>
              <a:rPr lang="en-US" sz="5400" b="1" dirty="0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с </a:t>
            </a:r>
            <a:r>
              <a:rPr lang="en-US" sz="4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людьми</a:t>
            </a: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старшего</a:t>
            </a: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поколения</a:t>
            </a: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 </a:t>
            </a:r>
            <a:endParaRPr lang="ru-RU" sz="4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с </a:t>
            </a:r>
            <a:r>
              <a:rPr lang="en-US" sz="4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инвалидами</a:t>
            </a: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ru-RU" sz="4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Tx/>
              <a:buChar char="-"/>
            </a:pP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 </a:t>
            </a:r>
            <a:r>
              <a:rPr lang="en-US" sz="4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людьми</a:t>
            </a: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 </a:t>
            </a:r>
            <a:r>
              <a:rPr lang="en-US" sz="4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плохим</a:t>
            </a: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самочувствием</a:t>
            </a: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физическим</a:t>
            </a: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эмоциональным</a:t>
            </a:r>
            <a:r>
              <a:rPr lang="en-US" sz="4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</a:p>
          <a:p>
            <a:pPr marL="571500" indent="-571500">
              <a:spcAft>
                <a:spcPts val="0"/>
              </a:spcAft>
              <a:buFontTx/>
              <a:buChar char="-"/>
            </a:pPr>
            <a:endParaRPr lang="en-US" sz="4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лавное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правильно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выбрать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роль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!!!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8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427CFD-B13D-4AA6-A7BD-04DD4DC6E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C5B939-B5FF-48E1-807A-15B4B73C2D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44441E-6746-4F6E-A191-1C777C73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332367D-8319-4CB6-9242-BA1271492EC0}"/>
              </a:ext>
            </a:extLst>
          </p:cNvPr>
          <p:cNvSpPr/>
          <p:nvPr/>
        </p:nvSpPr>
        <p:spPr>
          <a:xfrm>
            <a:off x="310717" y="292963"/>
            <a:ext cx="116475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 dirty="0" err="1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Люди</a:t>
            </a:r>
            <a:r>
              <a:rPr lang="en-US" sz="5400" b="1" dirty="0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себя</a:t>
            </a:r>
            <a:r>
              <a:rPr lang="en-US" sz="5400" b="1" dirty="0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“</a:t>
            </a:r>
            <a:r>
              <a:rPr lang="en-US" sz="5400" b="1" dirty="0" err="1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плохо</a:t>
            </a:r>
            <a:r>
              <a:rPr lang="en-US" sz="5400" b="1" dirty="0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ведут</a:t>
            </a:r>
            <a:r>
              <a:rPr lang="en-US" sz="5400" b="1" dirty="0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” </a:t>
            </a:r>
            <a:r>
              <a:rPr lang="en-US" sz="5400" b="1" dirty="0" err="1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когда</a:t>
            </a:r>
            <a:r>
              <a:rPr lang="en-US" sz="5400" b="1" dirty="0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плохо</a:t>
            </a:r>
            <a:r>
              <a:rPr lang="en-US" sz="5400" b="1" dirty="0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себя</a:t>
            </a:r>
            <a:r>
              <a:rPr lang="en-US" sz="5400" b="1" dirty="0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чувствуют</a:t>
            </a:r>
            <a:r>
              <a:rPr lang="en-US" sz="5400" b="1" dirty="0">
                <a:solidFill>
                  <a:srgbClr val="12A10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ru-RU" sz="5400" b="1" dirty="0">
              <a:solidFill>
                <a:srgbClr val="12A10F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Большая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ответственность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понять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из-за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чего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именно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они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плохо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себя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чувствуют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паника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тревога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страх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заразиться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отсутствие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подвижности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хронические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заболевания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инфекция</a:t>
            </a:r>
            <a:r>
              <a:rPr lang="en-US" sz="4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1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11C5F-C7D2-49BA-B4ED-512D87FF1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7F1387-24BB-4FB8-922C-EE91500E3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0E5B54-6FAB-46F7-89B6-8C89482B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F9C56A-6220-47CE-A952-7D881165129F}"/>
              </a:ext>
            </a:extLst>
          </p:cNvPr>
          <p:cNvSpPr/>
          <p:nvPr/>
        </p:nvSpPr>
        <p:spPr>
          <a:xfrm>
            <a:off x="112451" y="0"/>
            <a:ext cx="12192000" cy="710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Особенности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лингвистики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условиях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ЧС, </a:t>
            </a: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При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работе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горячей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линии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при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работе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ситуации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неопределенности</a:t>
            </a:r>
            <a:r>
              <a:rPr lang="en-US" sz="32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Дипломатичность!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«НЕТ» - не говорим!!!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Вместо этого: </a:t>
            </a:r>
          </a:p>
          <a:p>
            <a:pPr marL="342900" lvl="0" indent="-342900">
              <a:spcAft>
                <a:spcPts val="0"/>
              </a:spcAft>
              <a:buFont typeface="Cambria" panose="02040503050406030204" pitchFamily="18" charset="0"/>
              <a:buChar char="–"/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я подумаю чем Вам помочь, что можно сделать, Вопрос непростой, сразу так и не ответишь, мы сейчас как раз занимаемся решением этих вопросов, и т.д.</a:t>
            </a:r>
          </a:p>
          <a:p>
            <a:pPr marL="457200" indent="-457200" algn="ctr">
              <a:spcAft>
                <a:spcPts val="0"/>
              </a:spcAft>
            </a:pPr>
            <a:r>
              <a:rPr lang="ru-RU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Не допускаем буквализмы! </a:t>
            </a:r>
          </a:p>
          <a:p>
            <a:pPr marL="342900" lvl="0" indent="-342900">
              <a:spcAft>
                <a:spcPts val="0"/>
              </a:spcAft>
              <a:buFont typeface="Cambria" panose="02040503050406030204" pitchFamily="18" charset="0"/>
              <a:buChar char="–"/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аккуратно с метафорами. Клиент в стрессе, соответственно в трансе, мозг в этой ситуации воспринимает буквально то, что мы говорим.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Вместо «Доброе утро», «добрый вечер», «добрый день,» -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Здравствуйте</a:t>
            </a:r>
          </a:p>
        </p:txBody>
      </p:sp>
    </p:spTree>
    <p:extLst>
      <p:ext uri="{BB962C8B-B14F-4D97-AF65-F5344CB8AC3E}">
        <p14:creationId xmlns:p14="http://schemas.microsoft.com/office/powerpoint/2010/main" val="40564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A684A-D330-4DD9-8655-A4B844113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3B858B-D74B-46D9-B586-52BE64C0D6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11BED2-AA6F-4493-8586-2E1DF5453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83CD33-7249-49F0-A8F6-267638F65017}"/>
              </a:ext>
            </a:extLst>
          </p:cNvPr>
          <p:cNvSpPr txBox="1"/>
          <p:nvPr/>
        </p:nvSpPr>
        <p:spPr>
          <a:xfrm>
            <a:off x="2713608" y="106958"/>
            <a:ext cx="7001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Вредные буквализмы: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360EF7-37D4-46F1-9612-E23783EEB543}"/>
              </a:ext>
            </a:extLst>
          </p:cNvPr>
          <p:cNvSpPr txBox="1"/>
          <p:nvPr/>
        </p:nvSpPr>
        <p:spPr>
          <a:xfrm>
            <a:off x="870012" y="1198485"/>
            <a:ext cx="107419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Не расстраивайтесь;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– головная боль;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Приливы;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Добиваться;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Погружаться в транс;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Вгонять в транс;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принимать близко  к сердцу и т.д.</a:t>
            </a: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8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E72AC-07BB-409F-A05D-EEDEE0C1F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CE62A6-8BE4-47DD-BB6D-610CFE9C0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7FC38C-CA17-431C-8313-3213746A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842D83-9DAE-4157-9C22-63BB6523DD68}"/>
              </a:ext>
            </a:extLst>
          </p:cNvPr>
          <p:cNvSpPr txBox="1"/>
          <p:nvPr/>
        </p:nvSpPr>
        <p:spPr>
          <a:xfrm>
            <a:off x="1833500" y="404465"/>
            <a:ext cx="817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быстрого снятия стресса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9D9212-229D-47DF-AD31-4630AC647D6D}"/>
              </a:ext>
            </a:extLst>
          </p:cNvPr>
          <p:cNvSpPr txBox="1"/>
          <p:nvPr/>
        </p:nvSpPr>
        <p:spPr>
          <a:xfrm>
            <a:off x="2059619" y="1748901"/>
            <a:ext cx="8797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 на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Инна Силенок </a:t>
            </a:r>
          </a:p>
        </p:txBody>
      </p:sp>
    </p:spTree>
    <p:extLst>
      <p:ext uri="{BB962C8B-B14F-4D97-AF65-F5344CB8AC3E}">
        <p14:creationId xmlns:p14="http://schemas.microsoft.com/office/powerpoint/2010/main" val="381900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5E194-1FC3-4DF6-9536-DDD327FD1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3FACAD-7169-4B05-B717-361BEA5F4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2590B1-7D25-4A07-9BB2-73CD7F83B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AE66A8A-E58D-4EDC-B87D-D5FD29C6ACEB}"/>
              </a:ext>
            </a:extLst>
          </p:cNvPr>
          <p:cNvSpPr/>
          <p:nvPr/>
        </p:nvSpPr>
        <p:spPr>
          <a:xfrm>
            <a:off x="918131" y="221673"/>
            <a:ext cx="105890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3200" b="1" dirty="0" smtClean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ПРОГРАММА</a:t>
            </a:r>
            <a:r>
              <a:rPr lang="en-US" sz="3200" b="1" dirty="0" smtClean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ru-RU" sz="3200" b="1" dirty="0" smtClean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ru-RU" sz="3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Факторы успеха </a:t>
            </a:r>
            <a:r>
              <a:rPr lang="en-US" sz="30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профессиональной</a:t>
            </a:r>
            <a:r>
              <a:rPr lang="en-US" sz="3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коммуникации</a:t>
            </a:r>
            <a:r>
              <a:rPr lang="ru-RU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</a:t>
            </a:r>
            <a:r>
              <a:rPr lang="en-US" sz="3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людьми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старшего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поколения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 </a:t>
            </a:r>
            <a:endParaRPr lang="ru-RU" sz="30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ru-RU" sz="3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Структура коммуникации; Задачи этапов коммуникации;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ru-RU" sz="3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</a:t>
            </a:r>
            <a:r>
              <a:rPr lang="en-US" sz="30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собенности</a:t>
            </a:r>
            <a:r>
              <a:rPr lang="en-US" sz="3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лингвистики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условиях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ЧС,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при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работе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ситуации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неопределенности</a:t>
            </a:r>
            <a:r>
              <a:rPr lang="ru-RU" sz="3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ru-RU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</a:t>
            </a:r>
            <a:r>
              <a:rPr lang="en-US" sz="30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авыки</a:t>
            </a:r>
            <a:r>
              <a:rPr lang="en-US" sz="3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саморегуляции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быстрого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снятия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стресса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управления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своим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состоянием</a:t>
            </a: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F33536-59FF-4443-9D08-D42C00A5C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9D76F98-D3B5-438E-A4AC-411E12676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AF50C0-5CE3-4D37-A695-8F9B2F4B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3442D22-EF58-4B39-A48D-CD0CFB23006D}"/>
              </a:ext>
            </a:extLst>
          </p:cNvPr>
          <p:cNvSpPr/>
          <p:nvPr/>
        </p:nvSpPr>
        <p:spPr>
          <a:xfrm>
            <a:off x="408373" y="177553"/>
            <a:ext cx="1146107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Факторы успеха в </a:t>
            </a:r>
            <a:r>
              <a:rPr lang="ru-RU" sz="3600" b="1" dirty="0" smtClean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коммуникации с людьми старшего поколения:</a:t>
            </a:r>
            <a:endParaRPr lang="ru-RU" sz="3600" b="1" dirty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Понимание своей миссии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Понимание цели </a:t>
            </a: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коммуникации</a:t>
            </a:r>
            <a:endParaRPr lang="ru-RU" sz="36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Состояние успеха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Коммуникативная компетентность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Раппорт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Навыки работы с возражениями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Навыки управления своим состоянием, быстрого снятия </a:t>
            </a: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стресса</a:t>
            </a:r>
            <a:endParaRPr lang="ru-RU" sz="36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9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3E9B5D-6F57-4DFB-945A-7089EA019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6466240-A7BC-4A22-BB8E-8465CA7B57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CE1C3E0-D7CB-446D-BBD5-1E65AD66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D2CB98E-AF44-4972-813C-A445677D8E87}"/>
              </a:ext>
            </a:extLst>
          </p:cNvPr>
          <p:cNvSpPr/>
          <p:nvPr/>
        </p:nvSpPr>
        <p:spPr>
          <a:xfrm>
            <a:off x="381740" y="142043"/>
            <a:ext cx="114965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ЭТАПЫ ПЕРЕГОВОРОВ:</a:t>
            </a:r>
          </a:p>
          <a:p>
            <a:pPr algn="ctr">
              <a:spcAft>
                <a:spcPts val="0"/>
              </a:spcAft>
            </a:pPr>
            <a:endParaRPr lang="ru-RU" sz="3600" b="1" dirty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установление контакта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выявление потребностей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Проговаривание условий договора</a:t>
            </a:r>
            <a:endParaRPr lang="ru-RU" sz="32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получение обязательств </a:t>
            </a:r>
            <a:r>
              <a:rPr lang="ru-RU" sz="32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партнера по коммуникации</a:t>
            </a:r>
            <a:endParaRPr lang="ru-RU" sz="32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установление долгосрочного сотрудничества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Завершение </a:t>
            </a:r>
            <a:r>
              <a:rPr lang="ru-RU" sz="32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коммуникации </a:t>
            </a: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(навык прекращения разговора с говорливым клиентом)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 всех этапах мы ведем работу с возражениями!</a:t>
            </a:r>
          </a:p>
        </p:txBody>
      </p:sp>
    </p:spTree>
    <p:extLst>
      <p:ext uri="{BB962C8B-B14F-4D97-AF65-F5344CB8AC3E}">
        <p14:creationId xmlns:p14="http://schemas.microsoft.com/office/powerpoint/2010/main" val="13282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CCFF7D-DFC5-4EEB-9D96-9D2B12FD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3463E8-34B9-4D8D-99F6-932A2FB4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79B070-6F7F-496E-9D65-20235578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3FE9309-4315-4C08-B7FD-8B900FC349A4}"/>
              </a:ext>
            </a:extLst>
          </p:cNvPr>
          <p:cNvSpPr/>
          <p:nvPr/>
        </p:nvSpPr>
        <p:spPr>
          <a:xfrm>
            <a:off x="213064" y="150920"/>
            <a:ext cx="11780668" cy="477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4000" b="1" dirty="0" smtClean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Коммуникативная </a:t>
            </a:r>
            <a:r>
              <a:rPr lang="ru-RU" sz="40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компетентность:</a:t>
            </a:r>
            <a:endParaRPr lang="en-US" sz="4000" b="1" dirty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Коммуникативная </a:t>
            </a: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чувствительность и гибкость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Лингвистическая чувствительность и гибкость (язык)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Схема «идеальный собеседник»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Владение мета-модельными вопросами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Отслеживание </a:t>
            </a: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 себя эмоциональных реакций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Рефрейминг (смысла и контекста</a:t>
            </a:r>
            <a:r>
              <a:rPr lang="ru-RU" sz="32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8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9ADB51-F4D8-474B-B2D3-8C2ED3998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80208B-609F-49AD-BB2E-9C63D849F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3339B6-2E19-410E-8664-B015B5DE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AA61E0A-7522-447D-ACBB-2AD7CC39E088}"/>
              </a:ext>
            </a:extLst>
          </p:cNvPr>
          <p:cNvSpPr/>
          <p:nvPr/>
        </p:nvSpPr>
        <p:spPr>
          <a:xfrm>
            <a:off x="541538" y="452761"/>
            <a:ext cx="113545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Аудиальная чувствительность и гибкость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Работа с аудиальными субмодальностями:</a:t>
            </a:r>
            <a:endParaRPr lang="fr-FR" sz="4000" b="1" dirty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Темп речи; 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Громкость;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Высота голоса;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Аналоговая/дискретная речь;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Монотонная/вариативная;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Навык распознавания состояния клиента по голосовым и речевым характеристикам;</a:t>
            </a:r>
          </a:p>
        </p:txBody>
      </p:sp>
    </p:spTree>
    <p:extLst>
      <p:ext uri="{BB962C8B-B14F-4D97-AF65-F5344CB8AC3E}">
        <p14:creationId xmlns:p14="http://schemas.microsoft.com/office/powerpoint/2010/main" val="328686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AC5105-154D-4B43-A8BB-E6B732B7E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6A5951B-651B-4E05-8491-8D8AAACD4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027C7F-31ED-479B-8448-0B164AA7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2E6C324-5094-46D0-848A-3AE35E72698A}"/>
              </a:ext>
            </a:extLst>
          </p:cNvPr>
          <p:cNvSpPr/>
          <p:nvPr/>
        </p:nvSpPr>
        <p:spPr>
          <a:xfrm>
            <a:off x="337351" y="239697"/>
            <a:ext cx="115942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0" b="1" dirty="0">
                <a:solidFill>
                  <a:srgbClr val="12A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Отслеживание у себя эмоциональных реакций:</a:t>
            </a:r>
            <a:endParaRPr lang="en-US" sz="6000" b="1" dirty="0">
              <a:solidFill>
                <a:srgbClr val="12A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</a:t>
            </a: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Если чувствуем стойкую негативную эмоцию (раздражение, злость, обиду, жалость-бессилие) – конфликт, т. е. неудовлетворенная потребность у клиента. Помочь удовлетворить!</a:t>
            </a:r>
          </a:p>
        </p:txBody>
      </p:sp>
    </p:spTree>
    <p:extLst>
      <p:ext uri="{BB962C8B-B14F-4D97-AF65-F5344CB8AC3E}">
        <p14:creationId xmlns:p14="http://schemas.microsoft.com/office/powerpoint/2010/main" val="102285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B820C9-7BC9-40EB-B7F2-712020B1B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54090E1-52FB-409F-90E7-49D922041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6F25D0-6359-42D5-B269-DF3599C8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745901-7A35-4D4F-875B-DB157202237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16000"/>
            <a:ext cx="57912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C90212-F451-4529-AF00-9A3238754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748" y="5981731"/>
            <a:ext cx="7303641" cy="53649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60BFA3F-2DBC-4AD7-9652-1B22EAB1710E}"/>
              </a:ext>
            </a:extLst>
          </p:cNvPr>
          <p:cNvSpPr/>
          <p:nvPr/>
        </p:nvSpPr>
        <p:spPr>
          <a:xfrm>
            <a:off x="390617" y="213064"/>
            <a:ext cx="113900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/>
              </a:rPr>
              <a:t>   </a:t>
            </a:r>
            <a:r>
              <a:rPr lang="ru-RU" altLang="ru-RU" sz="4400" kern="0" dirty="0">
                <a:solidFill>
                  <a:srgbClr val="12A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/>
              </a:rPr>
              <a:t>ВНУТРИЛИЧНОСТНЫЕ КОНФЛИКТЫ</a:t>
            </a:r>
            <a:endParaRPr lang="ru-RU" dirty="0">
              <a:solidFill>
                <a:srgbClr val="12A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5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03BB26-B930-439E-A500-A26CEF4A7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12A571-15D8-4399-8CD3-5AC6498A86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758C4A-C163-4940-BD91-D7369C4C3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5094A1-571F-4D02-8F36-9A7A0AA8E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28" y="263824"/>
            <a:ext cx="8932143" cy="63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505</Words>
  <Application>Microsoft Macintosh PowerPoint</Application>
  <PresentationFormat>Другой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Черкасов</dc:creator>
  <cp:lastModifiedBy>Inna</cp:lastModifiedBy>
  <cp:revision>16</cp:revision>
  <dcterms:created xsi:type="dcterms:W3CDTF">2020-03-30T06:12:52Z</dcterms:created>
  <dcterms:modified xsi:type="dcterms:W3CDTF">2022-01-27T04:13:50Z</dcterms:modified>
</cp:coreProperties>
</file>