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88" r:id="rId3"/>
    <p:sldId id="289" r:id="rId4"/>
    <p:sldId id="263" r:id="rId5"/>
    <p:sldId id="287" r:id="rId6"/>
    <p:sldId id="272" r:id="rId7"/>
    <p:sldId id="270" r:id="rId8"/>
    <p:sldId id="273" r:id="rId9"/>
    <p:sldId id="274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5.emf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591" y="1858498"/>
            <a:ext cx="9286240" cy="300736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Особенности кормления при дисфагии                    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1074057"/>
            <a:ext cx="8461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БЛАГОДАРЮ </a:t>
            </a:r>
          </a:p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ЗА </a:t>
            </a:r>
          </a:p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6262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1120" y="420005"/>
            <a:ext cx="5698673" cy="840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FF00"/>
                </a:solidFill>
              </a:rPr>
              <a:t>ФАЗЫ   ГЛОТАНИЯ</a:t>
            </a:r>
          </a:p>
        </p:txBody>
      </p:sp>
      <p:pic>
        <p:nvPicPr>
          <p:cNvPr id="4" name="Рисунок 3" descr="https://cf.ppt-online.org/files1/slide/b/B0moJePCcjhzFt9dHUw4kaYuglOxEyv6R5sNfi82n/slide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21179" r="12434" b="437"/>
          <a:stretch/>
        </p:blipFill>
        <p:spPr bwMode="auto">
          <a:xfrm>
            <a:off x="547006" y="1657350"/>
            <a:ext cx="4980215" cy="440871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41571" y="1657350"/>
            <a:ext cx="55680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>
                <a:solidFill>
                  <a:srgbClr val="FFFF00"/>
                </a:solidFill>
              </a:rPr>
              <a:t>РОТОВАЯ – произвольная</a:t>
            </a: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rgbClr val="FFFF00"/>
                </a:solidFill>
              </a:rPr>
              <a:t>ГЛОТОЧНАЯ – непроизвольная</a:t>
            </a: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rgbClr val="FFFF00"/>
                </a:solidFill>
              </a:rPr>
              <a:t>ПИЩЕВОДНАЯ – непроизвольная</a:t>
            </a:r>
          </a:p>
          <a:p>
            <a:pPr marL="342900" indent="-342900">
              <a:buAutoNum type="arabicPeriod"/>
            </a:pPr>
            <a:endParaRPr lang="ru-RU" sz="2200" dirty="0">
              <a:solidFill>
                <a:srgbClr val="FFFF00"/>
              </a:solidFill>
            </a:endParaRPr>
          </a:p>
          <a:p>
            <a:r>
              <a:rPr lang="ru-RU" sz="2200" dirty="0">
                <a:solidFill>
                  <a:srgbClr val="FFFF00"/>
                </a:solidFill>
              </a:rPr>
              <a:t>Во время глотания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FFFF00"/>
                </a:solidFill>
              </a:rPr>
              <a:t>мягкое нёбо закрывает вход в носовую полость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FFFF00"/>
                </a:solidFill>
              </a:rPr>
              <a:t>надгортанник закрывает вход в дыхательные пути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FFFF00"/>
                </a:solidFill>
              </a:rPr>
              <a:t>п</a:t>
            </a:r>
            <a:r>
              <a:rPr lang="ru-RU" sz="2200">
                <a:solidFill>
                  <a:srgbClr val="FFFF00"/>
                </a:solidFill>
              </a:rPr>
              <a:t>о </a:t>
            </a:r>
            <a:r>
              <a:rPr lang="ru-RU" sz="2200" dirty="0">
                <a:solidFill>
                  <a:srgbClr val="FFFF00"/>
                </a:solidFill>
              </a:rPr>
              <a:t>пищеводу пища продвигается за счёт сокращений пищевода, сфинктеры пищевода верхний и нижний между глотками закрыты</a:t>
            </a:r>
          </a:p>
        </p:txBody>
      </p:sp>
    </p:spTree>
    <p:extLst>
      <p:ext uri="{BB962C8B-B14F-4D97-AF65-F5344CB8AC3E}">
        <p14:creationId xmlns:p14="http://schemas.microsoft.com/office/powerpoint/2010/main" val="368919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исфагия АКТ ГЛОТАНИ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3013" y="318407"/>
            <a:ext cx="7323365" cy="59436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2163535"/>
            <a:ext cx="3208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АКТ  ГЛОТАНИЯ</a:t>
            </a:r>
          </a:p>
        </p:txBody>
      </p:sp>
    </p:spTree>
    <p:extLst>
      <p:ext uri="{BB962C8B-B14F-4D97-AF65-F5344CB8AC3E}">
        <p14:creationId xmlns:p14="http://schemas.microsoft.com/office/powerpoint/2010/main" val="33460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336800"/>
            <a:ext cx="8534400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852" y="-12783"/>
            <a:ext cx="8726984" cy="1322154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Т Е С Т      </a:t>
            </a:r>
            <a:r>
              <a:rPr lang="ru-RU" sz="3200" b="1" dirty="0" err="1"/>
              <a:t>Т</a:t>
            </a:r>
            <a:r>
              <a:rPr lang="ru-RU" sz="3200" b="1" dirty="0"/>
              <a:t> Р Ё Х     Г Л О Т К О В  </a:t>
            </a:r>
          </a:p>
          <a:p>
            <a:pPr marL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  </a:t>
            </a:r>
            <a:r>
              <a:rPr lang="ru-RU" sz="2800" b="1" i="1" dirty="0">
                <a:solidFill>
                  <a:srgbClr val="FFFF00"/>
                </a:solidFill>
              </a:rPr>
              <a:t>пациента    разбудить,   посадить !!!</a:t>
            </a:r>
          </a:p>
        </p:txBody>
      </p:sp>
      <p:pic>
        <p:nvPicPr>
          <p:cNvPr id="4" name="Рисунок 3" descr="C:\Users\Lenovo\AppData\Local\Microsoft\Windows\INetCache\Content.Word\6 корм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604095"/>
            <a:ext cx="2481142" cy="213789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Рисунок 4" descr="C:\Users\Lenovo\AppData\Local\Microsoft\Windows\INetCache\Content.Word\7 корм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01" y="1604095"/>
            <a:ext cx="4807957" cy="44500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Рисунок 5" descr="C:\Users\Lenovo\AppData\Local\Microsoft\Windows\INetCache\Content.Word\6 корм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48" y="2730302"/>
            <a:ext cx="2481142" cy="213789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Рисунок 6" descr="C:\Users\Lenovo\AppData\Local\Microsoft\Windows\INetCache\Content.Word\6 корм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73" y="3856509"/>
            <a:ext cx="2481142" cy="213789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4212" y="6247620"/>
            <a:ext cx="1160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Факт проведения теста  трёх глотков должен быть отражён в истории болезни !!!</a:t>
            </a:r>
          </a:p>
        </p:txBody>
      </p:sp>
    </p:spTree>
    <p:extLst>
      <p:ext uri="{BB962C8B-B14F-4D97-AF65-F5344CB8AC3E}">
        <p14:creationId xmlns:p14="http://schemas.microsoft.com/office/powerpoint/2010/main" val="15446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318800"/>
            <a:ext cx="3985147" cy="468623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Т Е С Т      </a:t>
            </a:r>
          </a:p>
          <a:p>
            <a:pPr marL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Т Р Ё Х     </a:t>
            </a:r>
          </a:p>
          <a:p>
            <a:pPr marL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Г Л О Т К О В  </a:t>
            </a:r>
          </a:p>
          <a:p>
            <a:pPr marL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  </a:t>
            </a:r>
            <a:r>
              <a:rPr lang="ru-RU" sz="2800" b="1" i="1" dirty="0">
                <a:solidFill>
                  <a:srgbClr val="FFFF00"/>
                </a:solidFill>
              </a:rPr>
              <a:t>пациента    </a:t>
            </a:r>
          </a:p>
          <a:p>
            <a:pPr marL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разбудить,  </a:t>
            </a:r>
          </a:p>
          <a:p>
            <a:pPr marL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 посадить 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551" y="4856349"/>
            <a:ext cx="3147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Факт проведения 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теста трёх глотков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 должен быть отражён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 в истории болезни !!!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201829"/>
              </p:ext>
            </p:extLst>
          </p:nvPr>
        </p:nvGraphicFramePr>
        <p:xfrm>
          <a:off x="4339989" y="122830"/>
          <a:ext cx="7206019" cy="673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Документ" r:id="rId3" imgW="5942119" imgH="8796928" progId="Word.Document.12">
                  <p:embed/>
                </p:oleObj>
              </mc:Choice>
              <mc:Fallback>
                <p:oleObj name="Документ" r:id="rId3" imgW="5942119" imgH="8796928" progId="Word.Document.12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9989" y="122830"/>
                        <a:ext cx="7206019" cy="673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2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Lenovo\AppData\Local\Microsoft\Windows\INetCache\Content.Word\1 корм.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7" y="352692"/>
            <a:ext cx="5249416" cy="36847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83540" y="254170"/>
            <a:ext cx="571918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3. Носовые ходы пациента должны быть чистыми. </a:t>
            </a:r>
            <a:r>
              <a:rPr lang="ru-RU" b="1" i="1" dirty="0">
                <a:solidFill>
                  <a:srgbClr val="FFFF00"/>
                </a:solidFill>
              </a:rPr>
              <a:t>Носовое дыхание стимулирует глотание!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4.  По возможности, обучить пациента делать </a:t>
            </a:r>
            <a:r>
              <a:rPr lang="ru-RU" b="1" i="1" dirty="0">
                <a:solidFill>
                  <a:srgbClr val="FFFF00"/>
                </a:solidFill>
              </a:rPr>
              <a:t>вдох-глоток-выдох </a:t>
            </a:r>
            <a:r>
              <a:rPr lang="ru-RU" dirty="0">
                <a:solidFill>
                  <a:srgbClr val="FFFF00"/>
                </a:solidFill>
              </a:rPr>
              <a:t>и по такому алгоритму кормить.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5. Позиционирование при кормлении.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а) Если пациент может сидеть, то положение тела 90 гр. </a:t>
            </a:r>
            <a:r>
              <a:rPr lang="ru-RU" baseline="3000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к кровати и слегка наклонить голову вперёд, если у пациента не короткая шея, если короткая, то чтобы не затруднять дыхание, наклонить голову в сторону (в какую удобнее пациенту). Для поддержания позы пациента - использовать подушки-валики согласно </a:t>
            </a:r>
            <a:r>
              <a:rPr lang="ru-RU" dirty="0" err="1">
                <a:solidFill>
                  <a:srgbClr val="FFFF00"/>
                </a:solidFill>
              </a:rPr>
              <a:t>кл.рекомендациям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б) Если пациент лежит, то по </a:t>
            </a:r>
            <a:r>
              <a:rPr lang="ru-RU" dirty="0" err="1">
                <a:solidFill>
                  <a:srgbClr val="FFFF00"/>
                </a:solidFill>
              </a:rPr>
              <a:t>кл.рекомендациям</a:t>
            </a:r>
            <a:r>
              <a:rPr lang="ru-RU" dirty="0">
                <a:solidFill>
                  <a:srgbClr val="FFFF00"/>
                </a:solidFill>
              </a:rPr>
              <a:t> нужно придать положение по </a:t>
            </a:r>
            <a:r>
              <a:rPr lang="ru-RU" dirty="0" err="1">
                <a:solidFill>
                  <a:srgbClr val="FFFF00"/>
                </a:solidFill>
              </a:rPr>
              <a:t>Фаулеру</a:t>
            </a:r>
            <a:r>
              <a:rPr lang="ru-RU" dirty="0">
                <a:solidFill>
                  <a:srgbClr val="FFFF00"/>
                </a:solidFill>
              </a:rPr>
              <a:t> 45 гр., чуть наклонив голову вперед (при помощи валиков) и сидеть с непораженной стороны, чтобы вас хорошо видели и чувствовали.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400" y="4309608"/>
            <a:ext cx="5415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srgbClr val="FFFF00"/>
                </a:solidFill>
              </a:rPr>
              <a:t>Нужно отводить достаточно времени для кормления в спокойной, положительной, ненапряженной атмосфере.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2. Ограничить отвлекающие моменты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    (выключить телевизор, радио, использовать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     ширму, чтобы перед глазами ничего не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     мелькало и т. п.)</a:t>
            </a:r>
          </a:p>
        </p:txBody>
      </p:sp>
    </p:spTree>
    <p:extLst>
      <p:ext uri="{BB962C8B-B14F-4D97-AF65-F5344CB8AC3E}">
        <p14:creationId xmlns:p14="http://schemas.microsoft.com/office/powerpoint/2010/main" val="38005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47" y="35590"/>
            <a:ext cx="114076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</a:rPr>
              <a:t>6. Если пациент закашлялся при принятии пищи, объяснить ему, что это хорошо, т.к. пища не попала в дыхательные пути. Если пациент все время кашляет, давится, то надо сменить консистенцию пищи, мельчить в блендере или добавлять загуститель.(Самое легкое </a:t>
            </a:r>
            <a:r>
              <a:rPr lang="ru-RU" sz="2000">
                <a:solidFill>
                  <a:srgbClr val="FFFF00"/>
                </a:solidFill>
              </a:rPr>
              <a:t>глотание - </a:t>
            </a:r>
            <a:r>
              <a:rPr lang="ru-RU" sz="2000" u="sng" dirty="0">
                <a:solidFill>
                  <a:srgbClr val="FFFF00"/>
                </a:solidFill>
              </a:rPr>
              <a:t>скользкая - </a:t>
            </a:r>
            <a:r>
              <a:rPr lang="ru-RU" sz="2000" u="sng">
                <a:solidFill>
                  <a:srgbClr val="FFFF00"/>
                </a:solidFill>
              </a:rPr>
              <a:t>мягкая - густая</a:t>
            </a:r>
            <a:r>
              <a:rPr lang="ru-RU" sz="2000">
                <a:solidFill>
                  <a:srgbClr val="FFFF00"/>
                </a:solidFill>
              </a:rPr>
              <a:t> пища.) </a:t>
            </a:r>
            <a:r>
              <a:rPr lang="ru-RU" sz="2000" dirty="0">
                <a:solidFill>
                  <a:srgbClr val="FFFF00"/>
                </a:solidFill>
              </a:rPr>
              <a:t>Если нет загустителя, можно добавлять овсяные хлопья, размолотые в блендере или кофемолке во все блюда). Консистенция пищи должна быть мягкой, однородной, без комочков и крупинок </a:t>
            </a:r>
            <a:r>
              <a:rPr lang="ru-RU" sz="2000" b="1" i="1" dirty="0">
                <a:solidFill>
                  <a:srgbClr val="FFFF00"/>
                </a:solidFill>
              </a:rPr>
              <a:t>(после глотка, для контроля эффективности глотка, просить пациента открывать рот - в ротовой полости не должно быть пищи). </a:t>
            </a:r>
            <a:endParaRPr lang="ru-RU" sz="2000" b="1" dirty="0">
              <a:solidFill>
                <a:srgbClr val="FFFF00"/>
              </a:solidFill>
            </a:endParaRPr>
          </a:p>
          <a:p>
            <a:pPr algn="just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90" y="4953198"/>
            <a:ext cx="11565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</a:rPr>
              <a:t>7. Кормить пациента с помощью чайной/столовой ложки, чуть надавливать на язык для восстановления чувствительности языка. </a:t>
            </a:r>
            <a:r>
              <a:rPr lang="ru-RU" sz="2000" u="sng" dirty="0">
                <a:solidFill>
                  <a:srgbClr val="FFFF00"/>
                </a:solidFill>
              </a:rPr>
              <a:t>Запивать нельзя</a:t>
            </a:r>
            <a:r>
              <a:rPr lang="ru-RU" sz="2000" dirty="0">
                <a:solidFill>
                  <a:srgbClr val="FFFF00"/>
                </a:solidFill>
              </a:rPr>
              <a:t>! Твердая и жидкая пища должны приниматься изолированно друг от друга!</a:t>
            </a:r>
            <a:r>
              <a:rPr lang="ru-RU" sz="2000" i="1" dirty="0"/>
              <a:t> </a:t>
            </a:r>
            <a:r>
              <a:rPr lang="ru-RU" sz="2000" b="1" i="1" dirty="0">
                <a:solidFill>
                  <a:srgbClr val="FFFF00"/>
                </a:solidFill>
              </a:rPr>
              <a:t>Можно использовать разную комфортную температуру пищи для стимуляции сенсорных нарушений глотания. </a:t>
            </a:r>
            <a:r>
              <a:rPr lang="ru-RU" sz="2000" dirty="0">
                <a:solidFill>
                  <a:srgbClr val="FFFF00"/>
                </a:solidFill>
              </a:rPr>
              <a:t>(После супа – мягкое мороженое или охлаждённое фруктовое/овощное пюре). </a:t>
            </a:r>
            <a:r>
              <a:rPr lang="ru-RU" sz="2000" b="1" i="1" dirty="0">
                <a:solidFill>
                  <a:srgbClr val="FFFF00"/>
                </a:solidFill>
              </a:rPr>
              <a:t>Горячую пищу нужно остужать, для предотвращения ожогов.</a:t>
            </a:r>
          </a:p>
        </p:txBody>
      </p:sp>
      <p:pic>
        <p:nvPicPr>
          <p:cNvPr id="5" name="Рисунок 4" descr="http://detskij-magazin.ru/content/files/catalog1/174/big/576505a78e5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82" y="2730625"/>
            <a:ext cx="2250728" cy="213808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Рисунок 5" descr="http://www.prod-portal.ru/upload/iblock/4ec/4ecf64614a44ae5861ad0c873242eaac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5886" r="4225" b="2778"/>
          <a:stretch/>
        </p:blipFill>
        <p:spPr bwMode="auto">
          <a:xfrm>
            <a:off x="5059553" y="2777676"/>
            <a:ext cx="1355316" cy="21038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" name="Рисунок 6" descr="http://www.kitchen-zone.ru/images/catalog/317763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52" y="2639117"/>
            <a:ext cx="2324085" cy="22295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467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9" y="289377"/>
            <a:ext cx="11691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 </a:t>
            </a:r>
            <a:r>
              <a:rPr lang="ru-RU" sz="2200" dirty="0">
                <a:solidFill>
                  <a:srgbClr val="FFFF00"/>
                </a:solidFill>
              </a:rPr>
              <a:t>8. Жидкость, также, необходимо пить, используя загустители. Самое трудное - это питье воды!  При невозможности пить воду обычно назначают в/в капельное введение жидкости в объёме 1,5 л в сутки.</a:t>
            </a:r>
          </a:p>
          <a:p>
            <a:pPr algn="just"/>
            <a:r>
              <a:rPr lang="ru-RU" sz="2200" b="1" i="1" dirty="0">
                <a:solidFill>
                  <a:srgbClr val="FFFF00"/>
                </a:solidFill>
              </a:rPr>
              <a:t>Пить через соломинку </a:t>
            </a:r>
            <a:r>
              <a:rPr lang="ru-RU" sz="2200" b="1" i="1" dirty="0" err="1">
                <a:solidFill>
                  <a:srgbClr val="FFFF00"/>
                </a:solidFill>
              </a:rPr>
              <a:t>нерекомендовано</a:t>
            </a:r>
            <a:r>
              <a:rPr lang="ru-RU" sz="2200" b="1" i="1" dirty="0">
                <a:solidFill>
                  <a:srgbClr val="FFFF00"/>
                </a:solidFill>
              </a:rPr>
              <a:t>!!!  </a:t>
            </a:r>
            <a:r>
              <a:rPr lang="ru-RU" sz="2200" dirty="0">
                <a:solidFill>
                  <a:srgbClr val="FFFF00"/>
                </a:solidFill>
              </a:rPr>
              <a:t>Жидкость беспрепятственно и неконтролируемо может заливаться в дыхательные пути. </a:t>
            </a:r>
            <a:r>
              <a:rPr lang="ru-RU" sz="2200" b="1" i="1" dirty="0">
                <a:solidFill>
                  <a:srgbClr val="FFFF00"/>
                </a:solidFill>
              </a:rPr>
              <a:t>Начинать пить только из чашки!!!  </a:t>
            </a:r>
            <a:r>
              <a:rPr lang="ru-RU" sz="2200" i="1" dirty="0">
                <a:solidFill>
                  <a:srgbClr val="FFFF00"/>
                </a:solidFill>
              </a:rPr>
              <a:t>(Чашка должна быть объёмом </a:t>
            </a:r>
            <a:r>
              <a:rPr lang="en-US" sz="2200" i="1" dirty="0">
                <a:solidFill>
                  <a:srgbClr val="FFFF00"/>
                </a:solidFill>
              </a:rPr>
              <a:t>~500</a:t>
            </a:r>
            <a:r>
              <a:rPr lang="ru-RU" sz="2200" i="1" dirty="0">
                <a:solidFill>
                  <a:srgbClr val="FFFF00"/>
                </a:solidFill>
              </a:rPr>
              <a:t> мл, лёгкой, большого диаметра, с удобной ручкой). Даже если пациент справляется с питьём через соломинку и из поильника, их использование  может способствовать потреблению меньшего объёма жидкости.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2" y="3647775"/>
            <a:ext cx="2986174" cy="271470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38" y="3605678"/>
            <a:ext cx="2734455" cy="27568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57649" y="4081796"/>
            <a:ext cx="444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FFFF00"/>
                </a:solidFill>
              </a:rPr>
              <a:t>Пациенты и ситуации бывают разные, но начинать поить нужно правильно !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568042" y="5396593"/>
            <a:ext cx="1812472" cy="52251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7" y="261258"/>
            <a:ext cx="11582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</a:rPr>
              <a:t>9. После кормления необходимо очистить рот от остатков пищи. Помимо антисептических растворов (</a:t>
            </a:r>
            <a:r>
              <a:rPr lang="ru-RU" sz="2000" dirty="0" err="1">
                <a:solidFill>
                  <a:srgbClr val="FFFF00"/>
                </a:solidFill>
              </a:rPr>
              <a:t>хлоргекседин</a:t>
            </a:r>
            <a:r>
              <a:rPr lang="ru-RU" sz="2000" dirty="0">
                <a:solidFill>
                  <a:srgbClr val="FFFF00"/>
                </a:solidFill>
              </a:rPr>
              <a:t>, фурацилин), рекомендуется использовать р-р глицерина с лимонным соком (4:1), палочки </a:t>
            </a:r>
            <a:r>
              <a:rPr lang="en-US" sz="2000" dirty="0" err="1">
                <a:solidFill>
                  <a:srgbClr val="FFFF00"/>
                </a:solidFill>
              </a:rPr>
              <a:t>Pagavit</a:t>
            </a:r>
            <a:r>
              <a:rPr lang="ru-RU" sz="2000" dirty="0">
                <a:solidFill>
                  <a:srgbClr val="FFFF00"/>
                </a:solidFill>
              </a:rPr>
              <a:t>, или другие лекарственные средства, например </a:t>
            </a:r>
            <a:r>
              <a:rPr lang="ru-RU" sz="2000" dirty="0" err="1">
                <a:solidFill>
                  <a:srgbClr val="FFFF00"/>
                </a:solidFill>
              </a:rPr>
              <a:t>Витаон</a:t>
            </a:r>
            <a:r>
              <a:rPr lang="ru-RU" sz="2000" dirty="0">
                <a:solidFill>
                  <a:srgbClr val="FFFF00"/>
                </a:solidFill>
              </a:rPr>
              <a:t> (не разведённым при стоматите, возведённым водой 1:4 для обычной гигиены)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10. Опускать изголовье кровати  или  укладывать  пациента  после  кормления  не раньше чем  через 30-40 мин.</a:t>
            </a: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Если  риск  аспирации  велик,  надо  держать  рядом  отсасывающее оборудование!!!</a:t>
            </a:r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При невозможности глотать логопедами решается вопрос о постановке  </a:t>
            </a:r>
            <a:r>
              <a:rPr lang="ru-RU" sz="2000" dirty="0" err="1">
                <a:solidFill>
                  <a:srgbClr val="FFFF00"/>
                </a:solidFill>
              </a:rPr>
              <a:t>назогастрального</a:t>
            </a:r>
            <a:r>
              <a:rPr lang="ru-RU" sz="2000" dirty="0">
                <a:solidFill>
                  <a:srgbClr val="FFFF00"/>
                </a:solidFill>
              </a:rPr>
              <a:t> зонда. Если проблема остаётся или прогрессирует, то через 30 суток  решается вопрос о формировании </a:t>
            </a:r>
            <a:r>
              <a:rPr lang="ru-RU" sz="2000" dirty="0" err="1">
                <a:solidFill>
                  <a:srgbClr val="FFFF00"/>
                </a:solidFill>
              </a:rPr>
              <a:t>гастростомы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2885" y="3381301"/>
            <a:ext cx="2640169" cy="29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5944" y="2472744"/>
            <a:ext cx="3181081" cy="37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2813">
            <a:off x="6450891" y="4032369"/>
            <a:ext cx="2506898" cy="2322580"/>
          </a:xfrm>
          <a:prstGeom prst="rect">
            <a:avLst/>
          </a:prstGeom>
        </p:spPr>
      </p:pic>
      <p:pic>
        <p:nvPicPr>
          <p:cNvPr id="8" name="Рисунок 7" descr="http://omskpress.ru/images/stories/uploading/18a442f6e99be9208501b9f5c7ce0f4f_48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1"/>
          <a:stretch/>
        </p:blipFill>
        <p:spPr bwMode="auto">
          <a:xfrm rot="20018165">
            <a:off x="9477871" y="3875699"/>
            <a:ext cx="2261507" cy="224686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" name="Рисунок 9" descr="https://reabilimart.ru/image/cache/catalog/001/askir-36br-800x80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9123" r="5965" b="7719"/>
          <a:stretch/>
        </p:blipFill>
        <p:spPr bwMode="auto">
          <a:xfrm rot="19907239">
            <a:off x="495979" y="4096934"/>
            <a:ext cx="2468279" cy="22682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mage.made-in-china.com/44f3j00wtyEMvmKLfqu/Disposable-Suction-Catheter-for-Medical-Us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8"/>
          <a:stretch/>
        </p:blipFill>
        <p:spPr bwMode="auto">
          <a:xfrm rot="19905135">
            <a:off x="3572465" y="4125382"/>
            <a:ext cx="2402157" cy="225425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0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1495</TotalTime>
  <Words>685</Words>
  <Application>Microsoft Office PowerPoint</Application>
  <PresentationFormat>Широкоэкранный</PresentationFormat>
  <Paragraphs>49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Особенности кормления при дисфагии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Татьяна Кравченко</cp:lastModifiedBy>
  <cp:revision>118</cp:revision>
  <dcterms:created xsi:type="dcterms:W3CDTF">2016-11-23T05:51:19Z</dcterms:created>
  <dcterms:modified xsi:type="dcterms:W3CDTF">2022-03-05T11:12:58Z</dcterms:modified>
</cp:coreProperties>
</file>