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3" r:id="rId12"/>
    <p:sldId id="294" r:id="rId13"/>
    <p:sldId id="267" r:id="rId14"/>
    <p:sldId id="269" r:id="rId15"/>
    <p:sldId id="270" r:id="rId16"/>
    <p:sldId id="271" r:id="rId17"/>
    <p:sldId id="272" r:id="rId18"/>
    <p:sldId id="274" r:id="rId19"/>
    <p:sldId id="29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83" r:id="rId28"/>
    <p:sldId id="284" r:id="rId29"/>
    <p:sldId id="291" r:id="rId30"/>
    <p:sldId id="285" r:id="rId31"/>
    <p:sldId id="25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E25"/>
    <a:srgbClr val="FF3300"/>
    <a:srgbClr val="F2F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8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0.jp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 /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 /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845" y="1733544"/>
            <a:ext cx="11449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FF00"/>
                </a:solidFill>
              </a:rPr>
              <a:t>  ПРОБЛЕМЫ   МАЛОПОДВИЖНОСТИ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7248" y="4381089"/>
            <a:ext cx="877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Преподаватель профессионального </a:t>
            </a:r>
            <a:r>
              <a:rPr lang="ru-RU" sz="2400">
                <a:solidFill>
                  <a:srgbClr val="00B0F0"/>
                </a:solidFill>
              </a:rPr>
              <a:t>модуля </a:t>
            </a:r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i="1" dirty="0">
                <a:solidFill>
                  <a:srgbClr val="00B0F0"/>
                </a:solidFill>
              </a:rPr>
              <a:t>младшая медицинская сестра по уходу за пациентами</a:t>
            </a:r>
          </a:p>
          <a:p>
            <a:pPr algn="ctr"/>
            <a:endParaRPr lang="ru-RU" sz="2400" i="1" dirty="0">
              <a:solidFill>
                <a:srgbClr val="00B0F0"/>
              </a:solidFill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Кравченко Татьяна Евгеньевна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25" y="656823"/>
            <a:ext cx="1164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Свято-</a:t>
            </a:r>
            <a:r>
              <a:rPr lang="ru-RU" sz="4000" dirty="0" err="1">
                <a:solidFill>
                  <a:srgbClr val="FFC000"/>
                </a:solidFill>
              </a:rPr>
              <a:t>Димитриевское</a:t>
            </a:r>
            <a:r>
              <a:rPr lang="ru-RU" sz="4000" dirty="0">
                <a:solidFill>
                  <a:srgbClr val="FFC000"/>
                </a:solidFill>
              </a:rPr>
              <a:t>  училище  сестёр  милосердия</a:t>
            </a:r>
          </a:p>
        </p:txBody>
      </p:sp>
    </p:spTree>
    <p:extLst>
      <p:ext uri="{BB962C8B-B14F-4D97-AF65-F5344CB8AC3E}">
        <p14:creationId xmlns:p14="http://schemas.microsoft.com/office/powerpoint/2010/main" val="58711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127001"/>
            <a:ext cx="10066372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Запоры 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 замедленное,  затруднённое  или систематически недостаточное </a:t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опорожнение кишечника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40" y="2040145"/>
            <a:ext cx="3097301" cy="4389830"/>
          </a:xfr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24470" y="1658448"/>
            <a:ext cx="59191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FFFF00"/>
                </a:solidFill>
              </a:rPr>
              <a:t>Вставать 10 раз в сутки  на 1 секунду около кровати значительно уменьшает риск запоров.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FFFF00"/>
                </a:solidFill>
              </a:rPr>
              <a:t>Пить не менее 2 л в сутки.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FFFF00"/>
                </a:solidFill>
              </a:rPr>
              <a:t>Добавлять отруби в еду.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FFFF00"/>
                </a:solidFill>
              </a:rPr>
              <a:t>Употреблять кисло-молочные и растительного происхождения продукты.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FFFF00"/>
                </a:solidFill>
              </a:rPr>
              <a:t>Активные повороты и поднятия также уменьшают риск запоров.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940" y="23970"/>
            <a:ext cx="1107583" cy="674030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Й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6667" y="2178946"/>
            <a:ext cx="707694" cy="74268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7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943" y="499823"/>
            <a:ext cx="10131427" cy="6969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ДИСПЕПСИЯ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– НАРУШЕНИЕ ПИЩЕВАРЕНИЯ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3882" y="1404909"/>
            <a:ext cx="8507108" cy="274003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ПРИЗНАКИ и жалобы: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ОБЛОЖЕННЫЙ ЯЗЫК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НЕПРИЯТНЫЙ ЗАПАХ ИЗО РТА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ЖАЛОБЫ НА ДИСКОМФОРТ В КИШЕЧНИКЕ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88" y="71527"/>
            <a:ext cx="819389" cy="6786473"/>
          </a:xfrm>
          <a:prstGeom prst="rect">
            <a:avLst/>
          </a:prstGeom>
          <a:solidFill>
            <a:srgbClr val="229E25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Й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0" y="3679643"/>
            <a:ext cx="3874272" cy="290941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20261"/>
          <a:stretch/>
        </p:blipFill>
        <p:spPr>
          <a:xfrm>
            <a:off x="7664824" y="3641612"/>
            <a:ext cx="3429000" cy="294744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7001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16" y="758757"/>
            <a:ext cx="3739786" cy="503244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Диарея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- стул  более  3-х  раз  в  сутки,  обычно водянистый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369651"/>
            <a:ext cx="6143361" cy="6085771"/>
          </a:xfrm>
          <a:ln w="76200">
            <a:solidFill>
              <a:srgbClr val="FFC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1895" y="1342417"/>
            <a:ext cx="4995331" cy="4448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153" y="57038"/>
            <a:ext cx="698407" cy="6786473"/>
          </a:xfrm>
          <a:prstGeom prst="rect">
            <a:avLst/>
          </a:prstGeom>
          <a:solidFill>
            <a:srgbClr val="229E25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Й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90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006" y="132469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СТОМАТИТ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– ВОСПАЛЕНИЕ    СЛИЗИСТОЙ </a:t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ОБОЛОЧКИ 	  РТА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r="11124" b="26316"/>
          <a:stretch/>
        </p:blipFill>
        <p:spPr>
          <a:xfrm>
            <a:off x="2267908" y="2223924"/>
            <a:ext cx="5470300" cy="4005328"/>
          </a:xfrm>
          <a:ln w="76200">
            <a:solidFill>
              <a:srgbClr val="FFC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06873" y="1717525"/>
            <a:ext cx="3767582" cy="5018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ПРИЗНАКИ: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ru-RU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БОЛЬ  И ОТКАЗ ОТ   ПИЩИ</a:t>
            </a:r>
          </a:p>
          <a:p>
            <a:r>
              <a:rPr lang="ru-RU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2. ПОКРАСНЕНИЕ</a:t>
            </a:r>
          </a:p>
          <a:p>
            <a:r>
              <a:rPr lang="ru-RU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3. ОТЁК</a:t>
            </a:r>
          </a:p>
          <a:p>
            <a:r>
              <a:rPr lang="ru-RU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4. ПОВЫШЕНИЕ    ТЕМПЕРАТУРЫ</a:t>
            </a:r>
          </a:p>
          <a:p>
            <a:r>
              <a:rPr lang="ru-RU" sz="2200" b="1" dirty="0">
                <a:latin typeface="Batang" panose="02030600000101010101" pitchFamily="18" charset="-127"/>
                <a:ea typeface="Batang" panose="02030600000101010101" pitchFamily="18" charset="-127"/>
              </a:rPr>
              <a:t>6. ВОЗМОЖНО     ОБРАЗОВАНИЕ ЯЗВ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699" y="0"/>
            <a:ext cx="1004552" cy="674030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Й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97101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009" y="1"/>
            <a:ext cx="10349755" cy="15953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ПАРОТИТ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– неинфекционное  ВОСПАЛЕНИЕ</a:t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                 ОКОЛОУШНОЙ СЛЮННОЙ ЖЕЛЕЗЫ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2792" r="8495" b="11682"/>
          <a:stretch/>
        </p:blipFill>
        <p:spPr>
          <a:xfrm>
            <a:off x="1814653" y="1688102"/>
            <a:ext cx="4401355" cy="3988339"/>
          </a:xfrm>
          <a:ln w="7620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>
          <a:xfrm>
            <a:off x="7150121" y="1672123"/>
            <a:ext cx="4776643" cy="4004318"/>
          </a:xfr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7009" y="5968150"/>
            <a:ext cx="1046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FFC000"/>
                </a:solidFill>
              </a:rPr>
              <a:t>Важно стимулировать жевательные движения!!!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326" y="1"/>
            <a:ext cx="721514" cy="674030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176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3" y="0"/>
            <a:ext cx="10726057" cy="16731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АТРОФИЯ МЫШЦ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снижение  МЫШЕЧНОЙ 	      	   							    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мАССЫ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 с  потерей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ФУНКЦИй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1673157"/>
            <a:ext cx="4281591" cy="3852154"/>
          </a:xfrm>
          <a:ln w="76200">
            <a:solidFill>
              <a:srgbClr val="FFC000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11" y="1635003"/>
            <a:ext cx="4964357" cy="3890308"/>
          </a:xfr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5620" y="5638144"/>
            <a:ext cx="9894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C000"/>
                </a:solidFill>
              </a:rPr>
              <a:t>При неподвижности  за 1 сутки теряется </a:t>
            </a:r>
          </a:p>
          <a:p>
            <a:pPr algn="ctr"/>
            <a:r>
              <a:rPr lang="ru-RU" sz="3200" i="1" dirty="0">
                <a:solidFill>
                  <a:srgbClr val="FFC000"/>
                </a:solidFill>
              </a:rPr>
              <a:t>10% мышечной массы и 3% мышечной активности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043" y="0"/>
            <a:ext cx="753211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19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252" y="319016"/>
            <a:ext cx="9130747" cy="1020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ТУГОПОДВИЖНОСТЬ    И </a:t>
            </a:r>
            <a:b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БОЛЕЗНЕННОСТЬ СУСТАВОВ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56" y="1558124"/>
            <a:ext cx="3410133" cy="4817017"/>
          </a:xfrm>
          <a:ln w="57150">
            <a:solidFill>
              <a:srgbClr val="FFC00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49" y="0"/>
            <a:ext cx="775568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81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991" y="304800"/>
            <a:ext cx="10614992" cy="1761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КОНТРАКТУРА –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ОГРАНИЧЕНИЕ АКТИВНЫХ И ПАССИВНЫХ ПРОИЗВОЛЬНЫХ ДВИЖЕНИЙ В СУСТАВАХ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92" y="2065867"/>
            <a:ext cx="5962240" cy="4471680"/>
          </a:xfrm>
          <a:ln w="571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3769" y="0"/>
            <a:ext cx="576941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79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322" y="152401"/>
            <a:ext cx="10031895" cy="16192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«КОНСКАЯ СТОПА»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ОТВИСШАЯ СТОПА</a:t>
            </a:r>
            <a:br>
              <a:rPr lang="ru-RU" b="1" dirty="0"/>
            </a:b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90" y="1539618"/>
            <a:ext cx="6435446" cy="4333284"/>
          </a:xfrm>
          <a:ln w="57150">
            <a:solidFill>
              <a:srgbClr val="FFC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8052" y="0"/>
            <a:ext cx="742122" cy="689419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40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4" y="499296"/>
            <a:ext cx="11131825" cy="19464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АНКИЛОЗ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ПОЛНОЕ ПРЕКРАЩЕНИЕ  АКТИВНЫХ И ПАССИВНЫХ ПРОИЗВОЛЬНЫХ ДВИЖЕНИЙ В СУСТАВАХ, ПО ПРИЧИНЕ СРАЩЕНИЯ СУСТАВНЫХ КОНЦОВ КОСТЕЙ  </a:t>
            </a:r>
            <a:br>
              <a:rPr lang="ru-RU" b="1" dirty="0"/>
            </a:br>
            <a:endParaRPr lang="ru-RU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72" y="3610515"/>
            <a:ext cx="809244" cy="711708"/>
          </a:xfrm>
        </p:spPr>
      </p:pic>
      <p:sp>
        <p:nvSpPr>
          <p:cNvPr id="3" name="TextBox 2"/>
          <p:cNvSpPr txBox="1"/>
          <p:nvPr/>
        </p:nvSpPr>
        <p:spPr>
          <a:xfrm>
            <a:off x="318052" y="0"/>
            <a:ext cx="742122" cy="689419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8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2106" r="699" b="2033"/>
          <a:stretch/>
        </p:blipFill>
        <p:spPr>
          <a:xfrm>
            <a:off x="1241240" y="2541643"/>
            <a:ext cx="7570695" cy="4076065"/>
          </a:xfr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4588" r="76279" b="30941"/>
          <a:stretch/>
        </p:blipFill>
        <p:spPr>
          <a:xfrm>
            <a:off x="9181261" y="2541643"/>
            <a:ext cx="2655048" cy="403324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9123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7294" r="10655"/>
          <a:stretch/>
        </p:blipFill>
        <p:spPr>
          <a:xfrm>
            <a:off x="4289612" y="1734671"/>
            <a:ext cx="6831106" cy="486659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129" y="-30540"/>
            <a:ext cx="12097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Ежегодный чемпионат по лени среди лежебок. Черногория, р-н </a:t>
            </a:r>
            <a:r>
              <a:rPr lang="ru-RU" sz="3200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Плужине</a:t>
            </a:r>
            <a:r>
              <a:rPr lang="ru-RU" sz="3200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этнодеревня</a:t>
            </a:r>
            <a:r>
              <a:rPr lang="ru-RU" sz="3200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Монтенегро</a:t>
            </a:r>
            <a:r>
              <a:rPr lang="ru-RU" sz="3200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15 октября – день тишины. Награда  за 1 место  200 евро.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260" y="4325781"/>
            <a:ext cx="370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Рекорд 2014 года не  смогли побить во все последующие года. </a:t>
            </a:r>
          </a:p>
          <a:p>
            <a:pPr algn="ctr">
              <a:lnSpc>
                <a:spcPts val="2700"/>
              </a:lnSpc>
            </a:pPr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Он составил 37 часов.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60" y="1778288"/>
            <a:ext cx="3425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2D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Задача – лежать не вставая сколько сможешь.</a:t>
            </a:r>
          </a:p>
          <a:p>
            <a:pPr algn="ctr"/>
            <a:endParaRPr lang="ru-RU" sz="2400" dirty="0">
              <a:solidFill>
                <a:srgbClr val="92D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400" dirty="0">
                <a:solidFill>
                  <a:srgbClr val="92D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Есть, пить, туалет –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84389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829" y="299962"/>
            <a:ext cx="7667626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ОСТЕОПОРОЗ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УМЕНЬШЕНИЕ ПЛОТНОСТИ КОСТНОЙ ТКАНИ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37" y="2298217"/>
            <a:ext cx="4718630" cy="3925518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23" y="2298217"/>
            <a:ext cx="4418511" cy="3950418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1061" y="0"/>
            <a:ext cx="687220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36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"/>
            <a:ext cx="9090026" cy="1245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СНИЖЕНИЕ ВЫРАБОТКИ ТРОМБОЦИТОВ            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(ТРОМБОЦИТОПЕНИЯ)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0" y="1222739"/>
            <a:ext cx="6596638" cy="5252936"/>
          </a:xfrm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47651" y="1912415"/>
            <a:ext cx="3507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Batang" panose="02030600000101010101" pitchFamily="18" charset="-127"/>
                <a:ea typeface="Batang" panose="02030600000101010101" pitchFamily="18" charset="-127"/>
              </a:rPr>
              <a:t>Резкое  снижение </a:t>
            </a:r>
          </a:p>
          <a:p>
            <a:pPr algn="r"/>
            <a:r>
              <a:rPr lang="ru-RU" sz="3600" dirty="0">
                <a:latin typeface="Batang" panose="02030600000101010101" pitchFamily="18" charset="-127"/>
                <a:ea typeface="Batang" panose="02030600000101010101" pitchFamily="18" charset="-127"/>
              </a:rPr>
              <a:t>веса  тела приводит к уменьшению выработки тромбоцитов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062" y="1"/>
            <a:ext cx="798122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Ь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610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334852"/>
            <a:ext cx="10131425" cy="13780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СПОНТАННЫЕ КРОВОТЕЧЕНИЯ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НЕЗНАЧИТЕЛЬНЫЕ , НО ДЛИТЕЛЬНЫЕ КРОВОТЕЧЕНИЯ ИЗ СЛИЗИСТЫХ ОБОЛОЧЕК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49" y="2201334"/>
            <a:ext cx="4995863" cy="3330575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14" y="2198525"/>
            <a:ext cx="4610021" cy="3333384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0141" y="6003990"/>
            <a:ext cx="1081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C000"/>
                </a:solidFill>
              </a:rPr>
              <a:t>За 1 месяц можно потерять до 500 мл крови!!!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235" y="0"/>
            <a:ext cx="569843" cy="68326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Ь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69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537" y="95853"/>
            <a:ext cx="10131425" cy="99222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ОБРАЗОВАНИЕ КАМНЕЙ В ПОЧКАХ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49" y="1428208"/>
            <a:ext cx="4268416" cy="3378035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6" y="1420937"/>
            <a:ext cx="4776778" cy="3385306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49601" y="4952854"/>
            <a:ext cx="812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соли                   песок                 камни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401657" y="5112982"/>
            <a:ext cx="978408" cy="33959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610529" y="5112982"/>
            <a:ext cx="1094318" cy="339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0462" y="5759313"/>
            <a:ext cx="10037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rgbClr val="92D050"/>
                </a:solidFill>
              </a:rPr>
              <a:t>Малоподвижность и снижение питьевого режима – высокий риск</a:t>
            </a:r>
            <a:r>
              <a:rPr lang="ru-RU" sz="3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843" y="0"/>
            <a:ext cx="731853" cy="685828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374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944" y="101600"/>
            <a:ext cx="10131425" cy="1031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Нефункциональное НЕДЕРЖАНИЕ МОЧИ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18" y="1253324"/>
            <a:ext cx="4266897" cy="4184738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 b="7785"/>
          <a:stretch/>
        </p:blipFill>
        <p:spPr>
          <a:xfrm>
            <a:off x="6557472" y="1253324"/>
            <a:ext cx="5377388" cy="4184737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38944" y="5700693"/>
            <a:ext cx="10853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чаще предлагайте судно, создавайте удобные условия для мочеиспускания, </a:t>
            </a:r>
            <a:r>
              <a:rPr lang="ru-RU" sz="2800" i="1" dirty="0">
                <a:solidFill>
                  <a:srgbClr val="FFC000"/>
                </a:solidFill>
              </a:rPr>
              <a:t>действуйте, а не ждите недержания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413" y="0"/>
            <a:ext cx="570474" cy="6922408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>
              <a:lnSpc>
                <a:spcPts val="31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0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03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581" y="972413"/>
            <a:ext cx="11177419" cy="933854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БЕССОННИЦА</a:t>
            </a:r>
            <a:r>
              <a:rPr lang="ru-RU" b="1" dirty="0">
                <a:solidFill>
                  <a:srgbClr val="FFFF00"/>
                </a:solidFill>
              </a:rPr>
              <a:t>    </a:t>
            </a:r>
            <a:r>
              <a:rPr lang="ru-RU" sz="2000" b="1" i="1" dirty="0">
                <a:solidFill>
                  <a:srgbClr val="FFFF00"/>
                </a:solidFill>
              </a:rPr>
              <a:t>по ночам из-за дневного продолжительного сна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                             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                                  </a:t>
            </a: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РАЗДРАЖИТЕЛЬНОСТЬ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sz="2000" b="1" i="1" dirty="0">
                <a:solidFill>
                  <a:srgbClr val="FFFF00"/>
                </a:solidFill>
              </a:rPr>
              <a:t>как результат </a:t>
            </a:r>
            <a:br>
              <a:rPr lang="ru-RU" sz="2000" b="1" i="1" dirty="0">
                <a:solidFill>
                  <a:srgbClr val="FFFF00"/>
                </a:solidFill>
              </a:rPr>
            </a:br>
            <a:r>
              <a:rPr lang="ru-RU" sz="2000" b="1" i="1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бессонницы                   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                                                                          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                                                                             </a:t>
            </a: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ДЕПРЕССИЯ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4" y="801285"/>
            <a:ext cx="3132047" cy="3713936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78" y="1613871"/>
            <a:ext cx="3509792" cy="3536199"/>
          </a:xfrm>
          <a:ln w="571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38692" y="3743395"/>
            <a:ext cx="3490175" cy="373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953" r="8875" b="28242"/>
          <a:stretch/>
        </p:blipFill>
        <p:spPr>
          <a:xfrm>
            <a:off x="8153017" y="2786742"/>
            <a:ext cx="3875850" cy="310933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6666" y="4793104"/>
            <a:ext cx="3374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не ждите проблем – дорог каждый день и час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6164" y="5485602"/>
            <a:ext cx="3513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режим и наполненная жизнь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124" y="5954149"/>
            <a:ext cx="4159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своевременное обращение за помощью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29" y="0"/>
            <a:ext cx="548807" cy="6896119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Ь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>
              <a:lnSpc>
                <a:spcPts val="1900"/>
              </a:lnSpc>
            </a:pPr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>
              <a:lnSpc>
                <a:spcPts val="1900"/>
              </a:lnSpc>
            </a:pPr>
            <a:endParaRPr lang="ru-RU" sz="16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>
              <a:lnSpc>
                <a:spcPts val="1900"/>
              </a:lnSpc>
            </a:pPr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>
              <a:lnSpc>
                <a:spcPts val="2000"/>
              </a:lnSpc>
            </a:pPr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816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268942"/>
            <a:ext cx="10690412" cy="19834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РАННЕЕ ПОСТОЯННОЕ ПРЕБЫВАНИЕ В ПОСТЕЛИ</a:t>
            </a:r>
            <a:b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100" dirty="0">
                <a:latin typeface="Batang" panose="02030600000101010101" pitchFamily="18" charset="-127"/>
                <a:ea typeface="Batang" panose="02030600000101010101" pitchFamily="18" charset="-127"/>
              </a:rPr>
              <a:t>ДЛЯ  ПАЦИЕНТОВ ИМЕЮЩИХ ПРОГРЕССИРУЮЩИЕ  ЗАБОЛЕВАНИЯ ЦЕНТРАЛЬНОЙ НЕРВНОЙ СИСТЕМЫ</a:t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700" i="1" dirty="0">
                <a:latin typeface="Batang" panose="02030600000101010101" pitchFamily="18" charset="-127"/>
                <a:ea typeface="Batang" panose="02030600000101010101" pitchFamily="18" charset="-127"/>
              </a:rPr>
              <a:t>(РАССЕЯННЫЙ СКЛЕРОЗ, БОЛЕЗНЬ ПАРКИНСОНА И ДР.)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07" y="2634096"/>
            <a:ext cx="4990731" cy="3940936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2635" y="0"/>
            <a:ext cx="626577" cy="6771084"/>
          </a:xfrm>
          <a:prstGeom prst="rect">
            <a:avLst/>
          </a:prstGeom>
          <a:solidFill>
            <a:srgbClr val="229E2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Ь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endParaRPr lang="ru-RU" sz="15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r>
              <a:rPr lang="ru-RU" sz="15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72595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55" y="1448052"/>
            <a:ext cx="4180832" cy="5422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СОЦИАЛЬНАЯ </a:t>
            </a:r>
            <a:b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«ОДИЧАЛОСТЬ» </a:t>
            </a:r>
            <a: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b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  <a:t>ПОТЕРЯ НАВЫКОВ </a:t>
            </a:r>
            <a:b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  <a:t>ПОВЕДЕНИЯ </a:t>
            </a:r>
            <a:b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  <a:t>В ОБЩЕСТВЕ</a:t>
            </a:r>
            <a:b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ru-RU" sz="31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ПРОГРЕСсИРОВАНИЕ</a:t>
            </a:r>
            <a:b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СНИЖЕНИЯ</a:t>
            </a:r>
            <a:b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УМСТВЕННЫХ</a:t>
            </a:r>
            <a:b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1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СПОСОБНОСТЕЙ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47" y="601709"/>
            <a:ext cx="4056399" cy="5625452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16000" y="124613"/>
            <a:ext cx="5627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человек – существо социальное 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74" y="0"/>
            <a:ext cx="705014" cy="674030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Ь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endParaRPr lang="ru-RU" sz="16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endParaRPr lang="ru-RU" sz="16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76017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878" y="188259"/>
            <a:ext cx="10131425" cy="213808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Разный физический уровень общения, слушание одним ухом в положении лёжа на боку, положение на спине приводят к перенапряжению слуха, ЧТО</a:t>
            </a:r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ПОНИЖАЕТ ОСТРОТУ СЛУХА.</a:t>
            </a:r>
            <a:b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ОТСУТСВИЕ СЛУХОВОГО АППАРАТА ИЛИ ЭЛЕМЕНТОВ ПИТАНИЯ К НЕМУ, ЗАГРЯЗНЕНИЕ СЛУХОВОГО АППАРАТА ИЛИ ЕГО НЕИСПРАВНОСТЬ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8" y="2562178"/>
            <a:ext cx="2348098" cy="4101614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90" y="2528754"/>
            <a:ext cx="4168462" cy="4168462"/>
          </a:xfr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2124" y="5142"/>
            <a:ext cx="786651" cy="701730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12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85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730" y="5142"/>
            <a:ext cx="10338468" cy="16613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Ослабление остроты зрения</a:t>
            </a:r>
            <a:b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Если человек не смотрит в даль, ограничен 4-мя стенами палаты</a:t>
            </a:r>
            <a:b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 и смотрит только из положения лёжа, то зрение слабеет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124" y="5142"/>
            <a:ext cx="786651" cy="674030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 </a:t>
            </a: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5333" b="6047"/>
          <a:stretch/>
        </p:blipFill>
        <p:spPr>
          <a:xfrm>
            <a:off x="1815353" y="1990165"/>
            <a:ext cx="5176596" cy="3590365"/>
          </a:xfrm>
          <a:ln w="76200">
            <a:solidFill>
              <a:srgbClr val="FFC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47" y="3375295"/>
            <a:ext cx="4238886" cy="2812670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2805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514" y="279461"/>
            <a:ext cx="9674168" cy="10689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ОПРЕЛОСТЬ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ВОСПАЛЕНИЕ В СКЛАДКАХ</a:t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КОЖИ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1188" y="991673"/>
            <a:ext cx="4170812" cy="565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ВОЗМОЖНЫЕ ЖАЛОБЫ И СИМПТОМЫ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покраснение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боль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патологический запах</a:t>
            </a:r>
          </a:p>
          <a:p>
            <a:pPr marL="0" indent="0">
              <a:buNone/>
            </a:pP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СПОСОБСТВУЮЩИЕ ФАКТОРЫ</a:t>
            </a:r>
          </a:p>
          <a:p>
            <a:pPr marL="457200" indent="-457200">
              <a:buAutoNum type="arabicPeriod"/>
            </a:pP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пододеяльное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тепло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плохая вентиляция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недостаточная гигиена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61" y="1684687"/>
            <a:ext cx="5690394" cy="4267796"/>
          </a:xfr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3334" y="40749"/>
            <a:ext cx="1034347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9894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174172"/>
            <a:ext cx="11706896" cy="15094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Обращение за помощью в личной гигиене, при физиологических отправлениях и некорректное поведение персонала приводит к </a:t>
            </a:r>
            <a:b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ПОДАВЛЕНИю</a:t>
            </a:r>
            <a: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ЧУВСТВА личного ДОСТОИНСТВА,</a:t>
            </a:r>
            <a:b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СНИЖЕНИю</a:t>
            </a:r>
            <a: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УВАЖЕНИЯ К СЕБЕ и </a:t>
            </a:r>
            <a:b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ОТКАЗу</a:t>
            </a:r>
            <a:r>
              <a:rPr lang="ru-RU" sz="24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ОТ реабилитации и ухода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22" y="2142067"/>
            <a:ext cx="6336405" cy="3634295"/>
          </a:xfr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0042" y="5988000"/>
            <a:ext cx="1111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Милость оказанная душе, гораздо больше милости, оказанной телу</a:t>
            </a:r>
            <a:r>
              <a:rPr lang="ru-RU" i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1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9942"/>
            <a:ext cx="10131425" cy="4824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             </a:t>
            </a:r>
            <a:r>
              <a:rPr lang="ru-RU" b="1" dirty="0">
                <a:solidFill>
                  <a:srgbClr val="00B0F0"/>
                </a:solidFill>
              </a:rPr>
              <a:t>Проблемы      малоподвижности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9213" y="1264022"/>
            <a:ext cx="4844956" cy="5738481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6400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6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6400" dirty="0">
              <a:solidFill>
                <a:srgbClr val="FFFF00"/>
              </a:solidFill>
            </a:endParaRPr>
          </a:p>
          <a:p>
            <a:pPr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rgbClr val="FFFF00"/>
                </a:solidFill>
              </a:rPr>
              <a:t>01.  </a:t>
            </a:r>
            <a:r>
              <a:rPr lang="en-AU" sz="8000" dirty="0" err="1">
                <a:solidFill>
                  <a:srgbClr val="FFFF00"/>
                </a:solidFill>
              </a:rPr>
              <a:t>опрелости</a:t>
            </a:r>
            <a:endParaRPr lang="ru-RU" sz="8000" dirty="0">
              <a:solidFill>
                <a:srgbClr val="FFFF00"/>
              </a:solidFill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02.  пролежни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03.  мацерации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04.   образование тромба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05.  ортостатический коллапс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06.   обморок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07.   застойная (гипостатическая)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rgbClr val="FFFF00"/>
                </a:solidFill>
              </a:rPr>
              <a:t>              пневмония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08.   запоры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09.   диспепсия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10.   диарея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11.   стоматит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12.    паротит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13.   атрофия мышц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14.   </a:t>
            </a:r>
            <a:r>
              <a:rPr lang="ru-RU" sz="8000" dirty="0" err="1"/>
              <a:t>тугоподвижность</a:t>
            </a:r>
            <a:r>
              <a:rPr lang="ru-RU" sz="8000" dirty="0"/>
              <a:t> и болезненность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/>
              <a:t>             суставов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15.   контрактуры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16.   «конская стопа» 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17.   анкилоз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18.   остеопороз</a:t>
            </a:r>
          </a:p>
          <a:p>
            <a:endParaRPr lang="ru-RU" sz="6400" dirty="0">
              <a:solidFill>
                <a:srgbClr val="FFFF00"/>
              </a:solidFill>
            </a:endParaRPr>
          </a:p>
          <a:p>
            <a:endParaRPr lang="ru-RU" sz="6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6400" dirty="0"/>
          </a:p>
          <a:p>
            <a:endParaRPr lang="ru-RU" sz="6400" dirty="0">
              <a:solidFill>
                <a:srgbClr val="FFFF00"/>
              </a:solidFill>
            </a:endParaRPr>
          </a:p>
          <a:p>
            <a:endParaRPr lang="ru-RU" sz="6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8868" y="347035"/>
            <a:ext cx="5227092" cy="68579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rgbClr val="FFFF00"/>
                </a:solidFill>
              </a:rPr>
              <a:t>19.  снижение выработки тромбоцитов</a:t>
            </a:r>
          </a:p>
          <a:p>
            <a:pPr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>
                <a:solidFill>
                  <a:srgbClr val="FFFF00"/>
                </a:solidFill>
              </a:rPr>
              <a:t>20.   спонтанные кровотечения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21.   образование камней в почках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22.    нефункциональное недержание мочи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23.   бессонница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24.   раздражительность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25.   депрессия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26.   раннее постоянное пребывание в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/>
              <a:t>              постели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27.   социальная «одичалость»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/>
              <a:t>28.   прогрессирование снижения 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/>
              <a:t>             умственных  возможностей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29.   снижение остроты слуха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30.    слуховой аппарат: неисправность,    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rgbClr val="FFFF00"/>
                </a:solidFill>
              </a:rPr>
              <a:t>               загрязнение, отсутствие эл. питания</a:t>
            </a:r>
          </a:p>
          <a:p>
            <a:pPr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31    снижение остроты зрения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32.   подавление чувства личного</a:t>
            </a: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ru-RU" sz="8000" dirty="0">
                <a:solidFill>
                  <a:srgbClr val="FFFF00"/>
                </a:solidFill>
              </a:rPr>
              <a:t>             достоинства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33.   снижение уважения к себе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ru-RU" sz="8000" dirty="0">
                <a:solidFill>
                  <a:srgbClr val="FFFF00"/>
                </a:solidFill>
              </a:rPr>
              <a:t>34.   отказ от реабилитации и ухода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75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5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75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75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5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75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75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75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1" y="746975"/>
            <a:ext cx="8885395" cy="408260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БЛАГОДАРЮ   ЗА 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1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854" y="40749"/>
            <a:ext cx="8610166" cy="14562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МАЦЕРАЦИЯ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– изменение кожи ОТ  длительного  ВОЗДЕЙСТВИЯ  ВЛАГИ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prstClr val="white"/>
              </a:buClr>
            </a:pP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32" y="1894999"/>
            <a:ext cx="4208171" cy="3649662"/>
          </a:xfrm>
          <a:ln w="762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3848"/>
          <a:stretch/>
        </p:blipFill>
        <p:spPr>
          <a:xfrm>
            <a:off x="6728149" y="1935916"/>
            <a:ext cx="5112914" cy="356782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6214" y="40749"/>
            <a:ext cx="1068947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0760" y="5791201"/>
            <a:ext cx="1026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ПРИЗНАКИ: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покраснение, боль, образование язв в местах 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                 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подтекания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жидкостей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56887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5" y="141668"/>
            <a:ext cx="10101484" cy="182894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ПРОЛЕЖНИ –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ОМЕРТВЕНИЕ МЯГКИХ ТКАНЕЙ В МЕСТАХ  костных  выступов  в  результате  СДАВЛЕНИЯ, трения или сдвига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88" y="2228194"/>
            <a:ext cx="5018811" cy="3764108"/>
          </a:xfrm>
          <a:ln w="7620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0"/>
          <a:stretch/>
        </p:blipFill>
        <p:spPr>
          <a:xfrm>
            <a:off x="2047501" y="2705564"/>
            <a:ext cx="4391936" cy="3768420"/>
          </a:xfr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8636" y="40749"/>
            <a:ext cx="1088128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Ж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16053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359" y="115911"/>
            <a:ext cx="9091457" cy="148106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ОБРАЗОВАНИЕ ТРОМБА</a:t>
            </a:r>
            <a:b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В ГЛУБОКИХ ВЕНАХ НОГ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4" y="1790163"/>
            <a:ext cx="7857975" cy="4617752"/>
          </a:xfrm>
          <a:ln w="762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7918" y="0"/>
            <a:ext cx="1060264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 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253303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648" y="101600"/>
            <a:ext cx="4150202" cy="29764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ОРТОСТАТИЧЕСКИЙ КОЛЛАПС </a:t>
            </a:r>
            <a:r>
              <a:rPr lang="ru-RU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РЕЗКОЕ СНИЖЕНИЕ АРТЕРИАЛЬНОГО ДАВЛЕНИЯ  при усаживании или вставании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8110" y="4665253"/>
            <a:ext cx="236995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4" t="439" r="-301" b="-439"/>
          <a:stretch/>
        </p:blipFill>
        <p:spPr>
          <a:xfrm>
            <a:off x="6255657" y="518265"/>
            <a:ext cx="5646969" cy="5814982"/>
          </a:xfrm>
          <a:ln w="76200">
            <a:solidFill>
              <a:srgbClr val="FFC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38648" y="3618742"/>
            <a:ext cx="4517008" cy="576261"/>
          </a:xfrm>
        </p:spPr>
        <p:txBody>
          <a:bodyPr/>
          <a:lstStyle/>
          <a:p>
            <a:r>
              <a:rPr lang="ru-RU" sz="2400" b="1" dirty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ВИД  И ОЩУЩЕНИЯ ПАЦИЕНТА: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70476" y="4159181"/>
            <a:ext cx="4494178" cy="2655651"/>
          </a:xfrm>
        </p:spPr>
        <p:txBody>
          <a:bodyPr>
            <a:normAutofit/>
          </a:bodyPr>
          <a:lstStyle/>
          <a:p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. СЕРО-БЛЕДНОЕ ЛИЦО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2. ХОЛОДНЫЙ ЛИПКИЙ ПОТ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3. РАСШИРЕННЫЕ  ЗРАЧКИ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4. ТОШНОТА (дурно)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5. СЛАБОСТЬ (дрожь в теле)</a:t>
            </a:r>
          </a:p>
          <a:p>
            <a:r>
              <a:rPr lang="ru-RU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6. ГОЛОВОКРУЖЕНИЕ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671" y="0"/>
            <a:ext cx="1011169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77698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14" y="231821"/>
            <a:ext cx="10105418" cy="148107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ОБМОРОК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- КРАТКОВРЕМЕННАЯ ПОТЕРЯ СОЗНАНИЯ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9952" y="988046"/>
            <a:ext cx="156146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68" y="1440270"/>
            <a:ext cx="5463614" cy="4018208"/>
          </a:xfrm>
          <a:ln w="76200">
            <a:solidFill>
              <a:srgbClr val="FFC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9630" y="2164251"/>
            <a:ext cx="4145848" cy="15438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ВО ВРЕМЯ ПАДЕНИЯ ВОЗМОЖНЫ ТРАВМЫ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918951" y="3256736"/>
            <a:ext cx="3986119" cy="14510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951" y="5703302"/>
            <a:ext cx="9955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C000"/>
                </a:solidFill>
              </a:rPr>
              <a:t>К </a:t>
            </a:r>
            <a:r>
              <a:rPr lang="ru-RU" sz="3200" i="1" dirty="0" err="1">
                <a:solidFill>
                  <a:srgbClr val="FFC000"/>
                </a:solidFill>
              </a:rPr>
              <a:t>вертикализации</a:t>
            </a:r>
            <a:r>
              <a:rPr lang="ru-RU" sz="3200" i="1" dirty="0">
                <a:solidFill>
                  <a:srgbClr val="FFC000"/>
                </a:solidFill>
              </a:rPr>
              <a:t> пациента нужно готовить.</a:t>
            </a:r>
          </a:p>
          <a:p>
            <a:pPr algn="ctr"/>
            <a:endParaRPr lang="ru-RU" sz="3200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661" y="40749"/>
            <a:ext cx="932559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55427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0"/>
            <a:ext cx="10755086" cy="1825665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ЗАСТОЙНАЯ (ГИПОСТАТИЧЕСКАЯ) ПНЕВМОНИЯ</a:t>
            </a:r>
            <a:r>
              <a:rPr lang="ru-RU" sz="3000" b="1" dirty="0">
                <a:latin typeface="Batang" panose="02030600000101010101" pitchFamily="18" charset="-127"/>
                <a:ea typeface="Batang" panose="02030600000101010101" pitchFamily="18" charset="-127"/>
              </a:rPr>
              <a:t>-ВОСПАЛЕНИЕ ЛЁГКИХ  по причине застоя крови и жидкости в </a:t>
            </a:r>
            <a:r>
              <a:rPr lang="ru-RU" sz="30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низлежащих</a:t>
            </a:r>
            <a:r>
              <a:rPr lang="ru-RU" sz="3000" b="1" dirty="0">
                <a:latin typeface="Batang" panose="02030600000101010101" pitchFamily="18" charset="-127"/>
                <a:ea typeface="Batang" panose="02030600000101010101" pitchFamily="18" charset="-127"/>
              </a:rPr>
              <a:t> отделах лёгких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23265"/>
          <a:stretch/>
        </p:blipFill>
        <p:spPr>
          <a:xfrm>
            <a:off x="5971804" y="2125014"/>
            <a:ext cx="5898524" cy="4477538"/>
          </a:xfrm>
          <a:ln w="76200">
            <a:solidFill>
              <a:srgbClr val="FFFF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2733" y="3877085"/>
            <a:ext cx="358143" cy="4079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00765" y="2031728"/>
            <a:ext cx="4491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rgbClr val="FFC000"/>
                </a:solidFill>
              </a:rPr>
              <a:t>Часто изменять положение.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rgbClr val="FFC000"/>
                </a:solidFill>
              </a:rPr>
              <a:t>Отстукивать и массировать грудную клетку со спины, одновременно просить кашлять.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rgbClr val="FFC000"/>
                </a:solidFill>
              </a:rPr>
              <a:t>Делать дыхательные упражнения, петь.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rgbClr val="FFC000"/>
                </a:solidFill>
              </a:rPr>
              <a:t>Надувать маленькие игрушки(не шарики).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rgbClr val="FFC000"/>
                </a:solidFill>
              </a:rPr>
              <a:t>Регулярно проветривать комнату.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577" y="0"/>
            <a:ext cx="864116" cy="6817251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Ё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3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</a:t>
            </a: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3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2999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1028</TotalTime>
  <Words>1132</Words>
  <Application>Microsoft Office PowerPoint</Application>
  <PresentationFormat>Широкоэкранный</PresentationFormat>
  <Paragraphs>737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Небеса</vt:lpstr>
      <vt:lpstr>Презентация PowerPoint</vt:lpstr>
      <vt:lpstr>Презентация PowerPoint</vt:lpstr>
      <vt:lpstr>ОПРЕЛОСТЬ – ВОСПАЛЕНИЕ В СКЛАДКАХ                       КОЖИ</vt:lpstr>
      <vt:lpstr>МАЦЕРАЦИЯ – изменение кожи ОТ  длительного  ВОЗДЕЙСТВИЯ  ВЛАГИ</vt:lpstr>
      <vt:lpstr>ПРОЛЕЖНИ – ОМЕРТВЕНИЕ МЯГКИХ ТКАНЕЙ В МЕСТАХ  костных  выступов  в  результате  СДАВЛЕНИЯ, трения или сдвига</vt:lpstr>
      <vt:lpstr>ОБРАЗОВАНИЕ ТРОМБА  В ГЛУБОКИХ ВЕНАХ НОГ</vt:lpstr>
      <vt:lpstr>ОРТОСТАТИЧЕСКИЙ КОЛЛАПС – РЕЗКОЕ СНИЖЕНИЕ АРТЕРИАЛЬНОГО ДАВЛЕНИЯ  при усаживании или вставании</vt:lpstr>
      <vt:lpstr>ОБМОРОК- КРАТКОВРЕМЕННАЯ ПОТЕРЯ СОЗНАНИЯ</vt:lpstr>
      <vt:lpstr>ЗАСТОЙНАЯ (ГИПОСТАТИЧЕСКАЯ) ПНЕВМОНИЯ-ВОСПАЛЕНИЕ ЛЁГКИХ  по причине застоя крови и жидкости в низлежащих отделах лёгких</vt:lpstr>
      <vt:lpstr>Запоры  –  замедленное,  затруднённое  или систематически недостаточное  опорожнение кишечника</vt:lpstr>
      <vt:lpstr>ДИСПЕПСИЯ – НАРУШЕНИЕ ПИЩЕВАРЕНИЯ</vt:lpstr>
      <vt:lpstr>Диарея - стул  более  3-х  раз  в  сутки,  обычно водянистый</vt:lpstr>
      <vt:lpstr>СТОМАТИТ – ВОСПАЛЕНИЕ    СЛИЗИСТОЙ                       ОБОЛОЧКИ    РТА</vt:lpstr>
      <vt:lpstr>ПАРОТИТ – неинфекционное  ВОСПАЛЕНИЕ                   ОКОЛОУШНОЙ СЛЮННОЙ ЖЕЛЕЗЫ</vt:lpstr>
      <vt:lpstr>АТРОФИЯ МЫШЦ – снижение  МЫШЕЧНОЙ                        мАССЫ  с  потерей ФУНКЦИй</vt:lpstr>
      <vt:lpstr>ТУГОПОДВИЖНОСТЬ    И  БОЛЕЗНЕННОСТЬ СУСТАВОВ</vt:lpstr>
      <vt:lpstr>КОНТРАКТУРА – ОГРАНИЧЕНИЕ АКТИВНЫХ И ПАССИВНЫХ ПРОИЗВОЛЬНЫХ ДВИЖЕНИЙ В СУСТАВАХ </vt:lpstr>
      <vt:lpstr>«КОНСКАЯ СТОПА» – ОТВИСШАЯ СТОПА </vt:lpstr>
      <vt:lpstr>АНКИЛОЗ – ПОЛНОЕ ПРЕКРАЩЕНИЕ  АКТИВНЫХ И ПАССИВНЫХ ПРОИЗВОЛЬНЫХ ДВИЖЕНИЙ В СУСТАВАХ, ПО ПРИЧИНЕ СРАЩЕНИЯ СУСТАВНЫХ КОНЦОВ КОСТЕЙ   </vt:lpstr>
      <vt:lpstr>ОСТЕОПОРОЗ – УМЕНЬШЕНИЕ ПЛОТНОСТИ КОСТНОЙ ТКАНИ</vt:lpstr>
      <vt:lpstr>СНИЖЕНИЕ ВЫРАБОТКИ ТРОМБОЦИТОВ             (ТРОМБОЦИТОПЕНИЯ)</vt:lpstr>
      <vt:lpstr>СПОНТАННЫЕ КРОВОТЕЧЕНИЯ – НЕЗНАЧИТЕЛЬНЫЕ , НО ДЛИТЕЛЬНЫЕ КРОВОТЕЧЕНИЯ ИЗ СЛИЗИСТЫХ ОБОЛОЧЕК </vt:lpstr>
      <vt:lpstr>ОБРАЗОВАНИЕ КАМНЕЙ В ПОЧКАХ</vt:lpstr>
      <vt:lpstr>Нефункциональное НЕДЕРЖАНИЕ МОЧИ</vt:lpstr>
      <vt:lpstr>БЕССОННИЦА    по ночам из-за дневного продолжительного сна                                                                    РАЗДРАЖИТЕЛЬНОСТЬ  как результат                                                                                                                                                                   бессонницы                                                                                                                                                                               ДЕПРЕССИЯ</vt:lpstr>
      <vt:lpstr>РАННЕЕ ПОСТОЯННОЕ ПРЕБЫВАНИЕ В ПОСТЕЛИ  ДЛЯ  ПАЦИЕНТОВ ИМЕЮЩИХ ПРОГРЕССИРУЮЩИЕ  ЗАБОЛЕВАНИЯ ЦЕНТРАЛЬНОЙ НЕРВНОЙ СИСТЕМЫ (РАССЕЯННЫЙ СКЛЕРОЗ, БОЛЕЗНЬ ПАРКИНСОНА И ДР.)</vt:lpstr>
      <vt:lpstr>СОЦИАЛЬНАЯ  «ОДИЧАЛОСТЬ» –  ПОТЕРЯ НАВЫКОВ  ПОВЕДЕНИЯ  В ОБЩЕСТВЕ  ПРОГРЕСсИРОВАНИЕ СНИЖЕНИЯ УМСТВЕННЫХ СПОСОБНОСТЕЙ </vt:lpstr>
      <vt:lpstr>Разный физический уровень общения, слушание одним ухом в положении лёжа на боку, положение на спине приводят к перенапряжению слуха, ЧТО ПОНИЖАЕТ ОСТРОТУ СЛУХА.  ОТСУТСВИЕ СЛУХОВОГО АППАРАТА ИЛИ ЭЛЕМЕНТОВ ПИТАНИЯ К НЕМУ, ЗАГРЯЗНЕНИЕ СЛУХОВОГО АППАРАТА ИЛИ ЕГО НЕИСПРАВНОСТЬ</vt:lpstr>
      <vt:lpstr>Ослабление остроты зрения  Если человек не смотрит в даль, ограничен 4-мя стенами палаты  и смотрит только из положения лёжа, то зрение слабеет</vt:lpstr>
      <vt:lpstr>Обращение за помощью в личной гигиене, при физиологических отправлениях и некорректное поведение персонала приводит к  ПОДАВЛЕНИю ЧУВСТВА личного ДОСТОИНСТВА, СНИЖЕНИю УВАЖЕНИЯ К СЕБЕ и   ОТКАЗу ОТ реабилитации и ухода</vt:lpstr>
      <vt:lpstr>                       Проблемы      малоподвижности</vt:lpstr>
      <vt:lpstr>БЛАГОДАРЮ   ЗА 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нет</dc:creator>
  <cp:lastModifiedBy>79152139767</cp:lastModifiedBy>
  <cp:revision>107</cp:revision>
  <dcterms:created xsi:type="dcterms:W3CDTF">2015-12-22T18:59:02Z</dcterms:created>
  <dcterms:modified xsi:type="dcterms:W3CDTF">2019-01-31T17:24:02Z</dcterms:modified>
</cp:coreProperties>
</file>