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 Light" panose="020F03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3521"/>
  </p:normalViewPr>
  <p:slideViewPr>
    <p:cSldViewPr snapToGrid="0">
      <p:cViewPr>
        <p:scale>
          <a:sx n="45" d="100"/>
          <a:sy n="45" d="100"/>
        </p:scale>
        <p:origin x="840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sv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-2" y="-431914"/>
            <a:ext cx="18288001" cy="1080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6579" y="4028725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820704">
            <a:off x="-3626167" y="1980902"/>
            <a:ext cx="7252335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82929" y="5633868"/>
            <a:ext cx="4391900" cy="501931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4571524" y="3108988"/>
            <a:ext cx="9144951" cy="25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1B6C00-EE27-AF41-88B8-3A907A156D20}"/>
              </a:ext>
            </a:extLst>
          </p:cNvPr>
          <p:cNvSpPr txBox="1"/>
          <p:nvPr/>
        </p:nvSpPr>
        <p:spPr>
          <a:xfrm>
            <a:off x="2194571" y="570772"/>
            <a:ext cx="15134254" cy="345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0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Эмоциональное выгорание в сфере социального добровольчества: особенности и варианты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B34BD-003F-A44D-9C6A-C7AD34F0F248}"/>
              </a:ext>
            </a:extLst>
          </p:cNvPr>
          <p:cNvSpPr txBox="1"/>
          <p:nvPr/>
        </p:nvSpPr>
        <p:spPr>
          <a:xfrm>
            <a:off x="2730628" y="8535605"/>
            <a:ext cx="9855915" cy="177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Спикер: Туманова Мария, психолог, преподаватель психологии, супервизор координаторов волонтерских групп в добровольческом движении «</a:t>
            </a:r>
            <a:r>
              <a:rPr lang="ru-RU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Даниловцы</a:t>
            </a:r>
            <a:r>
              <a:rPr lang="ru-RU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</a:p>
        </p:txBody>
      </p:sp>
      <p:pic>
        <p:nvPicPr>
          <p:cNvPr id="19" name="Google Shape;469;p33">
            <a:extLst>
              <a:ext uri="{FF2B5EF4-FFF2-40B4-BE49-F238E27FC236}">
                <a16:creationId xmlns:a16="http://schemas.microsoft.com/office/drawing/2014/main" id="{4CC392BB-C6D3-E547-A61C-B70400754E3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729472">
            <a:off x="13393728" y="1359831"/>
            <a:ext cx="4769408" cy="177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72;p33">
            <a:extLst>
              <a:ext uri="{FF2B5EF4-FFF2-40B4-BE49-F238E27FC236}">
                <a16:creationId xmlns:a16="http://schemas.microsoft.com/office/drawing/2014/main" id="{BCEC2631-2FF1-DC47-B151-BBF5F4E4DD7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08971" y="6815465"/>
            <a:ext cx="6265523" cy="1370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-191318" y="-88753"/>
            <a:ext cx="18479317" cy="1057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91629">
            <a:off x="351041" y="8297700"/>
            <a:ext cx="4099683" cy="10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4439851" y="133453"/>
            <a:ext cx="798921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u="sng" dirty="0"/>
              <a:t>Сложные переживания: как быть и чем помочь?</a:t>
            </a:r>
            <a:endParaRPr sz="3600" u="sng" dirty="0"/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51251" y="386773"/>
            <a:ext cx="4099683" cy="10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488100">
            <a:off x="-223852" y="3048764"/>
            <a:ext cx="3657600" cy="166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037012">
            <a:off x="16342300" y="6520310"/>
            <a:ext cx="718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онтур лица с языком контур">
            <a:extLst>
              <a:ext uri="{FF2B5EF4-FFF2-40B4-BE49-F238E27FC236}">
                <a16:creationId xmlns:a16="http://schemas.microsoft.com/office/drawing/2014/main" id="{0488813B-69BE-EB4F-B274-E2235825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6149" y="975131"/>
            <a:ext cx="2310063" cy="2310063"/>
          </a:xfrm>
          <a:prstGeom prst="rect">
            <a:avLst/>
          </a:prstGeom>
        </p:spPr>
      </p:pic>
      <p:pic>
        <p:nvPicPr>
          <p:cNvPr id="15" name="Рисунок 14" descr="Контур нервного лица со сплошной заливкой">
            <a:extLst>
              <a:ext uri="{FF2B5EF4-FFF2-40B4-BE49-F238E27FC236}">
                <a16:creationId xmlns:a16="http://schemas.microsoft.com/office/drawing/2014/main" id="{D64F662E-2298-384C-AF6A-448B37F5CF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254491"/>
            <a:ext cx="1846847" cy="1846847"/>
          </a:xfrm>
          <a:prstGeom prst="rect">
            <a:avLst/>
          </a:prstGeom>
        </p:spPr>
      </p:pic>
      <p:pic>
        <p:nvPicPr>
          <p:cNvPr id="17" name="Рисунок 16" descr="Контур ангельского лица контур">
            <a:extLst>
              <a:ext uri="{FF2B5EF4-FFF2-40B4-BE49-F238E27FC236}">
                <a16:creationId xmlns:a16="http://schemas.microsoft.com/office/drawing/2014/main" id="{6A2CC932-4EBF-A348-8165-FF7CD8FB03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846732" y="4512885"/>
            <a:ext cx="2358189" cy="2358189"/>
          </a:xfrm>
          <a:prstGeom prst="rect">
            <a:avLst/>
          </a:prstGeom>
        </p:spPr>
      </p:pic>
      <p:pic>
        <p:nvPicPr>
          <p:cNvPr id="19" name="Рисунок 18" descr="Контур злого лица контур">
            <a:extLst>
              <a:ext uri="{FF2B5EF4-FFF2-40B4-BE49-F238E27FC236}">
                <a16:creationId xmlns:a16="http://schemas.microsoft.com/office/drawing/2014/main" id="{03C9CF89-71AE-224C-91E3-F3360FC23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819" y="386773"/>
            <a:ext cx="2310063" cy="23100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8F6D2C-06D0-D441-8AD0-BC154870C268}"/>
              </a:ext>
            </a:extLst>
          </p:cNvPr>
          <p:cNvSpPr txBox="1"/>
          <p:nvPr/>
        </p:nvSpPr>
        <p:spPr>
          <a:xfrm>
            <a:off x="13004040" y="8611495"/>
            <a:ext cx="5417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Есть ли в вашей организации психолог/ возможность обращения за психологической помощью?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741B83-FBBE-714F-9258-1976466394DB}"/>
              </a:ext>
            </a:extLst>
          </p:cNvPr>
          <p:cNvSpPr txBox="1"/>
          <p:nvPr/>
        </p:nvSpPr>
        <p:spPr>
          <a:xfrm>
            <a:off x="3900209" y="1906853"/>
            <a:ext cx="10055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Бессилие: я не могу изменить происходящего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Вина: я не всегда могу прийти на посещение, а меня там ждут (я ДОЛЖЕН!)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Стыд: мне досталась лучшая доля, а другим - нет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33FEC9D-2EB2-764D-9164-1CE230DE40CD}"/>
              </a:ext>
            </a:extLst>
          </p:cNvPr>
          <p:cNvSpPr/>
          <p:nvPr/>
        </p:nvSpPr>
        <p:spPr>
          <a:xfrm>
            <a:off x="2453296" y="5323173"/>
            <a:ext cx="3528699" cy="27265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/>
              <a:t>Нужна поддержка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2CEF11B-2F50-D04A-A369-C6EE04C76CEC}"/>
              </a:ext>
            </a:extLst>
          </p:cNvPr>
          <p:cNvSpPr/>
          <p:nvPr/>
        </p:nvSpPr>
        <p:spPr>
          <a:xfrm>
            <a:off x="9123497" y="5476232"/>
            <a:ext cx="4475041" cy="24204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/>
              <a:t>Нужно время прожить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E23EE01-293A-1642-88BF-FE90F4394617}"/>
              </a:ext>
            </a:extLst>
          </p:cNvPr>
          <p:cNvSpPr/>
          <p:nvPr/>
        </p:nvSpPr>
        <p:spPr>
          <a:xfrm>
            <a:off x="5169366" y="7986824"/>
            <a:ext cx="5212313" cy="21952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/>
              <a:t>Выход на новый уровень понимания с </a:t>
            </a:r>
            <a:r>
              <a:rPr lang="ru-RU" sz="3000" dirty="0" err="1"/>
              <a:t>бОльшей</a:t>
            </a:r>
            <a:r>
              <a:rPr lang="ru-RU" sz="3000" dirty="0"/>
              <a:t> устойчивостью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EE19157-6B1C-7E48-8A8A-F8F0C0DD3BC5}"/>
              </a:ext>
            </a:extLst>
          </p:cNvPr>
          <p:cNvCxnSpPr/>
          <p:nvPr/>
        </p:nvCxnSpPr>
        <p:spPr>
          <a:xfrm>
            <a:off x="4217645" y="7482550"/>
            <a:ext cx="1411630" cy="713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2559472-8F1B-D745-ACF0-5E11715C5D1F}"/>
              </a:ext>
            </a:extLst>
          </p:cNvPr>
          <p:cNvCxnSpPr/>
          <p:nvPr/>
        </p:nvCxnSpPr>
        <p:spPr>
          <a:xfrm flipH="1">
            <a:off x="8928147" y="7101338"/>
            <a:ext cx="1453532" cy="109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Выгнутая влево стрелка 11">
            <a:extLst>
              <a:ext uri="{FF2B5EF4-FFF2-40B4-BE49-F238E27FC236}">
                <a16:creationId xmlns:a16="http://schemas.microsoft.com/office/drawing/2014/main" id="{6FC1AA29-2620-4E47-A042-9D9CAB4ED04B}"/>
              </a:ext>
            </a:extLst>
          </p:cNvPr>
          <p:cNvSpPr/>
          <p:nvPr/>
        </p:nvSpPr>
        <p:spPr>
          <a:xfrm>
            <a:off x="1846847" y="2062005"/>
            <a:ext cx="1627215" cy="3881595"/>
          </a:xfrm>
          <a:prstGeom prst="curvedRightArrow">
            <a:avLst>
              <a:gd name="adj1" fmla="val 25000"/>
              <a:gd name="adj2" fmla="val 50000"/>
              <a:gd name="adj3" fmla="val 385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Выгнутая вправо стрелка 15">
            <a:extLst>
              <a:ext uri="{FF2B5EF4-FFF2-40B4-BE49-F238E27FC236}">
                <a16:creationId xmlns:a16="http://schemas.microsoft.com/office/drawing/2014/main" id="{1F7DBE87-A997-1842-AEE9-3F1AAAC406FE}"/>
              </a:ext>
            </a:extLst>
          </p:cNvPr>
          <p:cNvSpPr/>
          <p:nvPr/>
        </p:nvSpPr>
        <p:spPr>
          <a:xfrm>
            <a:off x="13042908" y="2091239"/>
            <a:ext cx="2211611" cy="4433937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2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-1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 txBox="1"/>
          <p:nvPr/>
        </p:nvSpPr>
        <p:spPr>
          <a:xfrm>
            <a:off x="3322645" y="1554791"/>
            <a:ext cx="11642707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b="0" i="0" u="none" strike="noStrike" cap="none" dirty="0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Благодарю за внимание!</a:t>
            </a:r>
            <a:endParaRPr sz="7000" dirty="0"/>
          </a:p>
        </p:txBody>
      </p:sp>
      <p:pic>
        <p:nvPicPr>
          <p:cNvPr id="7" name="Рисунок 6" descr="Уход контур">
            <a:extLst>
              <a:ext uri="{FF2B5EF4-FFF2-40B4-BE49-F238E27FC236}">
                <a16:creationId xmlns:a16="http://schemas.microsoft.com/office/drawing/2014/main" id="{73D1826E-2092-A849-9603-A46D8F9C9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2358" y="4244569"/>
            <a:ext cx="4860758" cy="48607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5387523" y="460889"/>
            <a:ext cx="1120268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Разберемся с терминами. Что такое «эмоциональное выгорание»?</a:t>
            </a:r>
            <a:endParaRPr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8520019" y="7139364"/>
            <a:ext cx="8739281" cy="43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 b="0" i="0" u="none" strike="noStrike" cap="none" dirty="0">
              <a:solidFill>
                <a:srgbClr val="171616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434098">
            <a:off x="-3559903" y="-4114800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4303" y="-592161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081910">
            <a:off x="14949815" y="4302367"/>
            <a:ext cx="7252335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19206" y="-483161"/>
            <a:ext cx="3878878" cy="2748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820CF-0117-594D-9750-510B0C87E340}"/>
              </a:ext>
            </a:extLst>
          </p:cNvPr>
          <p:cNvSpPr txBox="1"/>
          <p:nvPr/>
        </p:nvSpPr>
        <p:spPr>
          <a:xfrm>
            <a:off x="1190227" y="2943536"/>
            <a:ext cx="12966343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эмоциональным выгоранием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комплекс особых психических проблем, возникающих у человека в связи с его профессиональной деятельностью» А.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Лэнгле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7269C-08CF-0A42-B217-A1293561701E}"/>
              </a:ext>
            </a:extLst>
          </p:cNvPr>
          <p:cNvSpPr txBox="1"/>
          <p:nvPr/>
        </p:nvSpPr>
        <p:spPr>
          <a:xfrm>
            <a:off x="1239903" y="5811262"/>
            <a:ext cx="1374006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К. Маслах:</a:t>
            </a:r>
          </a:p>
          <a:p>
            <a:pPr algn="just"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синдром эмоционального истощения, деперсонализации и снижения личностных достижений, который может возникать среди специалистов, занимающихся разными видами помогающих профессий»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2296302" y="2250554"/>
            <a:ext cx="4900474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горение </a:t>
            </a:r>
          </a:p>
        </p:txBody>
      </p:sp>
      <p:sp>
        <p:nvSpPr>
          <p:cNvPr id="123" name="Google Shape;123;p15"/>
          <p:cNvSpPr txBox="1"/>
          <p:nvPr/>
        </p:nvSpPr>
        <p:spPr>
          <a:xfrm>
            <a:off x="10940572" y="2153794"/>
            <a:ext cx="6437804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66870" y="-2656032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6631" y="1846245"/>
            <a:ext cx="718220" cy="732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77108" y="-1050889"/>
            <a:ext cx="4391900" cy="50193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81A0C3-84A7-3E49-A8C8-8A35F84ABE53}"/>
              </a:ext>
            </a:extLst>
          </p:cNvPr>
          <p:cNvSpPr txBox="1"/>
          <p:nvPr/>
        </p:nvSpPr>
        <p:spPr>
          <a:xfrm>
            <a:off x="1036554" y="5943688"/>
            <a:ext cx="6352673" cy="28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000" dirty="0">
                <a:latin typeface="Segoe Print" panose="02000800000000000000" pitchFamily="2" charset="0"/>
              </a:rPr>
              <a:t>Подъем духа, ощущение осмысленности собственной деятельности, энтузиазм, желание отдавать и проч.,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763729-16ED-F548-850E-5A00E96347C7}"/>
              </a:ext>
            </a:extLst>
          </p:cNvPr>
          <p:cNvSpPr txBox="1"/>
          <p:nvPr/>
        </p:nvSpPr>
        <p:spPr>
          <a:xfrm>
            <a:off x="10390534" y="5676232"/>
            <a:ext cx="6352673" cy="418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000" dirty="0">
                <a:latin typeface="Segoe Print" panose="02000800000000000000" pitchFamily="2" charset="0"/>
              </a:rPr>
              <a:t>Усталость, эмоциональное истощение, цинизм, переживание собственной </a:t>
            </a:r>
            <a:r>
              <a:rPr lang="ru-RU" sz="3000" dirty="0" err="1">
                <a:latin typeface="Segoe Print" panose="02000800000000000000" pitchFamily="2" charset="0"/>
              </a:rPr>
              <a:t>нерезультативности</a:t>
            </a:r>
            <a:r>
              <a:rPr lang="ru-RU" sz="3000" dirty="0">
                <a:latin typeface="Segoe Print" panose="02000800000000000000" pitchFamily="2" charset="0"/>
              </a:rPr>
              <a:t>, ощущение бессмысленности деятельности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6"/>
          <p:cNvGrpSpPr/>
          <p:nvPr/>
        </p:nvGrpSpPr>
        <p:grpSpPr>
          <a:xfrm>
            <a:off x="6430532" y="3683039"/>
            <a:ext cx="5426936" cy="2525696"/>
            <a:chOff x="1053187" y="-28575"/>
            <a:chExt cx="7235915" cy="3367595"/>
          </a:xfrm>
        </p:grpSpPr>
        <p:sp>
          <p:nvSpPr>
            <p:cNvPr id="142" name="Google Shape;142;p16"/>
            <p:cNvSpPr txBox="1"/>
            <p:nvPr/>
          </p:nvSpPr>
          <p:spPr>
            <a:xfrm>
              <a:off x="1053187" y="2936859"/>
              <a:ext cx="7235915" cy="40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2844003" y="-28575"/>
              <a:ext cx="3654284" cy="40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46" name="Google Shape;1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1105" y="4307957"/>
            <a:ext cx="718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0848" y="6625630"/>
            <a:ext cx="2447019" cy="366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794640">
            <a:off x="248257" y="211076"/>
            <a:ext cx="1470957" cy="2140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1B71-FD1E-FD46-B270-4091D35B0A87}"/>
              </a:ext>
            </a:extLst>
          </p:cNvPr>
          <p:cNvSpPr txBox="1"/>
          <p:nvPr/>
        </p:nvSpPr>
        <p:spPr>
          <a:xfrm>
            <a:off x="1001748" y="-38649"/>
            <a:ext cx="162845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объяснению феномена эмоционального выгорания. Какие причины способствуют развитию СЭВ?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87903-9C97-3F49-A2E0-97759FDEE2F4}"/>
              </a:ext>
            </a:extLst>
          </p:cNvPr>
          <p:cNvSpPr txBox="1"/>
          <p:nvPr/>
        </p:nvSpPr>
        <p:spPr>
          <a:xfrm>
            <a:off x="1001748" y="1750235"/>
            <a:ext cx="13008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Индивидуально-психологический подход или </a:t>
            </a:r>
            <a:r>
              <a:rPr lang="ru-RU" sz="3600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с чем может столкнуться волонтер</a:t>
            </a:r>
            <a:r>
              <a:rPr 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в процессе добровольческой деятельности: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11EB5-610E-A448-9260-6F1BCC64783A}"/>
              </a:ext>
            </a:extLst>
          </p:cNvPr>
          <p:cNvSpPr txBox="1"/>
          <p:nvPr/>
        </p:nvSpPr>
        <p:spPr>
          <a:xfrm>
            <a:off x="1900989" y="3638697"/>
            <a:ext cx="1466076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/>
              <a:t>● конфликт по типу «ожидание </a:t>
            </a:r>
            <a:r>
              <a:rPr lang="en-US" sz="3600" dirty="0"/>
              <a:t>vs. </a:t>
            </a:r>
            <a:r>
              <a:rPr lang="ru-RU" sz="3600" dirty="0"/>
              <a:t>реальность»: нереалистичные представления о деятельности, завышенные требования к себе,☹️ </a:t>
            </a:r>
            <a:r>
              <a:rPr lang="ru-RU" sz="3600" dirty="0" err="1"/>
              <a:t>перфекционизм</a:t>
            </a:r>
            <a:r>
              <a:rPr lang="ru-RU" sz="3600" dirty="0"/>
              <a:t>, </a:t>
            </a:r>
            <a:r>
              <a:rPr lang="ru-RU" sz="3600" dirty="0" err="1"/>
              <a:t>гиперответственность</a:t>
            </a:r>
            <a:r>
              <a:rPr lang="ru-RU" sz="3600" dirty="0"/>
              <a:t>. 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● актуализация внутренних проблем: непроработанный опыт прошлого, </a:t>
            </a:r>
            <a:r>
              <a:rPr lang="ru-RU" sz="3600" dirty="0" err="1"/>
              <a:t>травматизация</a:t>
            </a:r>
            <a:endParaRPr lang="ru-RU" sz="3600" dirty="0"/>
          </a:p>
          <a:p>
            <a:pPr>
              <a:lnSpc>
                <a:spcPct val="150000"/>
              </a:lnSpc>
            </a:pPr>
            <a:r>
              <a:rPr lang="ru-RU" sz="3600" dirty="0"/>
              <a:t>●эмоциональные потрясения в процессе </a:t>
            </a:r>
            <a:r>
              <a:rPr lang="ru-RU" sz="3600" dirty="0" err="1"/>
              <a:t>дд</a:t>
            </a:r>
            <a:r>
              <a:rPr lang="ru-RU" sz="3600" dirty="0"/>
              <a:t>: непростой опыт встречи с подопечными, эмоциональная нагрузка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●сложные эмоциональные переживания: стыд, вина, бессилие</a:t>
            </a:r>
          </a:p>
          <a:p>
            <a:endParaRPr lang="ru-RU" sz="3600" dirty="0"/>
          </a:p>
          <a:p>
            <a:endParaRPr lang="ru-R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763-B8EA-9148-B37C-E1D23813536D}"/>
              </a:ext>
            </a:extLst>
          </p:cNvPr>
          <p:cNvSpPr txBox="1"/>
          <p:nvPr/>
        </p:nvSpPr>
        <p:spPr>
          <a:xfrm>
            <a:off x="14654463" y="1781351"/>
            <a:ext cx="33688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Или «внутренние сложности» добровольчества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76145">
            <a:off x="919917" y="8320744"/>
            <a:ext cx="1470957" cy="214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488100">
            <a:off x="14878483" y="119705"/>
            <a:ext cx="3657600" cy="166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1107995" y="555630"/>
            <a:ext cx="13648773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sng" strike="noStrike" cap="none" dirty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Внешние трудности</a:t>
            </a:r>
            <a:r>
              <a:rPr lang="ru-RU" sz="3600" b="0" i="0" u="none" strike="noStrike" cap="none" dirty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, с которыми могут столкнуться волонтеры и организаторы волонтерской деятельности: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D304B-86E2-2E4C-9707-483FEF26A517}"/>
              </a:ext>
            </a:extLst>
          </p:cNvPr>
          <p:cNvSpPr txBox="1"/>
          <p:nvPr/>
        </p:nvSpPr>
        <p:spPr>
          <a:xfrm>
            <a:off x="1107995" y="2440290"/>
            <a:ext cx="1436570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● Взаимодействие с администрацией учреждений: вопросы организации посещений, общения с подопечными, формата досуговой деятельности и проч.,</a:t>
            </a:r>
          </a:p>
          <a:p>
            <a:pPr algn="just">
              <a:lnSpc>
                <a:spcPct val="150000"/>
              </a:lnSpc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● Конфликтные ситуации в процессе взаимодействия с учреждениями, налаживание партнерских отношений</a:t>
            </a:r>
          </a:p>
          <a:p>
            <a:pPr algn="just">
              <a:lnSpc>
                <a:spcPct val="150000"/>
              </a:lnSpc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● Вопросы коммуникации внутри волонтерской группы (установление горизонтальных и вертикальных связей или «как нам жить дружно») </a:t>
            </a:r>
            <a:endParaRPr lang="ru-RU" sz="3600" dirty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0" y="0"/>
            <a:ext cx="18288000" cy="1044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41292" y="-703352"/>
            <a:ext cx="7655269" cy="526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86584" y="7874918"/>
            <a:ext cx="2672927" cy="294736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6087182" y="567428"/>
            <a:ext cx="7655269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Добровольческая деятельности в вашей жизни – достаточно ли для нее пространства? </a:t>
            </a:r>
            <a:endParaRPr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10084" y="0"/>
            <a:ext cx="3777916" cy="2581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0BF121-0220-5D40-8CAB-3686F956C2BD}"/>
              </a:ext>
            </a:extLst>
          </p:cNvPr>
          <p:cNvSpPr txBox="1"/>
          <p:nvPr/>
        </p:nvSpPr>
        <p:spPr>
          <a:xfrm>
            <a:off x="3224462" y="4703802"/>
            <a:ext cx="1636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Segoe Print" panose="02000800000000000000" pitchFamily="2" charset="0"/>
              </a:rPr>
              <a:t>Да</a:t>
            </a:r>
            <a:r>
              <a:rPr lang="ru-RU" sz="3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03F4E-ACAF-AB42-A1B8-F1779F7B1754}"/>
              </a:ext>
            </a:extLst>
          </p:cNvPr>
          <p:cNvSpPr txBox="1"/>
          <p:nvPr/>
        </p:nvSpPr>
        <p:spPr>
          <a:xfrm>
            <a:off x="14510083" y="4611854"/>
            <a:ext cx="2929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Не совсем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CCB07-DBA2-EB40-9382-FDD4C468AC87}"/>
              </a:ext>
            </a:extLst>
          </p:cNvPr>
          <p:cNvSpPr txBox="1"/>
          <p:nvPr/>
        </p:nvSpPr>
        <p:spPr>
          <a:xfrm>
            <a:off x="12578735" y="5336601"/>
            <a:ext cx="5165294" cy="213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/>
              <a:t>● </a:t>
            </a:r>
            <a:r>
              <a:rPr lang="ru-RU" sz="3000" dirty="0"/>
              <a:t>Какие вещи приоритетны для вас в настоящий момент?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5614A-D2BB-A04D-9D7D-F2DDF4100976}"/>
              </a:ext>
            </a:extLst>
          </p:cNvPr>
          <p:cNvSpPr txBox="1"/>
          <p:nvPr/>
        </p:nvSpPr>
        <p:spPr>
          <a:xfrm>
            <a:off x="1033123" y="5451366"/>
            <a:ext cx="101081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000" dirty="0"/>
              <a:t>● Есть у вас время на регулярные посещения?</a:t>
            </a:r>
          </a:p>
          <a:p>
            <a:pPr algn="just">
              <a:lnSpc>
                <a:spcPct val="150000"/>
              </a:lnSpc>
            </a:pPr>
            <a:r>
              <a:rPr lang="ru-RU" sz="3000" dirty="0"/>
              <a:t>● Соизмеряете ли вы степень своей основной нагрузки (дом/работа) с добровольческой деятельностью?</a:t>
            </a:r>
          </a:p>
          <a:p>
            <a:pPr algn="just">
              <a:lnSpc>
                <a:spcPct val="150000"/>
              </a:lnSpc>
            </a:pPr>
            <a:r>
              <a:rPr lang="ru-RU" sz="3000" dirty="0"/>
              <a:t>● готовы ли вы встретиться с эмоционально-сложными ситуациями в процессе </a:t>
            </a:r>
            <a:r>
              <a:rPr lang="ru-RU" sz="3000" dirty="0" err="1"/>
              <a:t>дд</a:t>
            </a:r>
            <a:r>
              <a:rPr lang="ru-RU" sz="3000" dirty="0"/>
              <a:t> и можете ли вы попросить о помощи и поддержке для себя?</a:t>
            </a:r>
          </a:p>
          <a:p>
            <a:endParaRPr lang="ru-RU" sz="1400" dirty="0"/>
          </a:p>
          <a:p>
            <a:r>
              <a:rPr lang="ru-RU" dirty="0"/>
              <a:t> 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1EC705A-6071-3C44-8F69-8859A3DF1852}"/>
              </a:ext>
            </a:extLst>
          </p:cNvPr>
          <p:cNvCxnSpPr>
            <a:cxnSpLocks/>
          </p:cNvCxnSpPr>
          <p:nvPr/>
        </p:nvCxnSpPr>
        <p:spPr>
          <a:xfrm>
            <a:off x="12476750" y="3387726"/>
            <a:ext cx="1840829" cy="12241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23501BE-3375-904B-8597-BA3727DC522B}"/>
              </a:ext>
            </a:extLst>
          </p:cNvPr>
          <p:cNvCxnSpPr>
            <a:cxnSpLocks/>
          </p:cNvCxnSpPr>
          <p:nvPr/>
        </p:nvCxnSpPr>
        <p:spPr>
          <a:xfrm flipH="1">
            <a:off x="3910262" y="3296035"/>
            <a:ext cx="1900989" cy="12645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-120140" y="0"/>
            <a:ext cx="18528280" cy="1045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457200" y="171152"/>
            <a:ext cx="810893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0" i="0" u="none" strike="noStrike" cap="none" dirty="0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Трудности в процессе социального добровольчества: как справляться, чтобы не сломаться?</a:t>
            </a:r>
            <a:endParaRPr sz="3000" dirty="0"/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3858" y="171152"/>
            <a:ext cx="3623862" cy="531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44F80A-638A-274E-92DC-441BC78A435D}"/>
              </a:ext>
            </a:extLst>
          </p:cNvPr>
          <p:cNvSpPr txBox="1"/>
          <p:nvPr/>
        </p:nvSpPr>
        <p:spPr>
          <a:xfrm>
            <a:off x="457200" y="2673593"/>
            <a:ext cx="1114124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Основной принцип эмоционального выгорания - это </a:t>
            </a:r>
            <a:r>
              <a:rPr lang="ru-RU" sz="35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нарушение баланса «отдавать-получать». </a:t>
            </a:r>
          </a:p>
          <a:p>
            <a:pPr algn="just"/>
            <a:endParaRPr lang="ru-RU" sz="3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Работа может быть очень напряженной, но от ее выполнения будет чувствоваться отдача, наполненность смыслом. + возможность обновления деятельности, отсутствие стагнации.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8EB90-C676-BB46-A338-10FAA82AE9AE}"/>
              </a:ext>
            </a:extLst>
          </p:cNvPr>
          <p:cNvSpPr txBox="1"/>
          <p:nvPr/>
        </p:nvSpPr>
        <p:spPr>
          <a:xfrm>
            <a:off x="13606062" y="4672094"/>
            <a:ext cx="3850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Где, в чем именно, возникают трудности и как этому можно помочь?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4;p19">
            <a:extLst>
              <a:ext uri="{FF2B5EF4-FFF2-40B4-BE49-F238E27FC236}">
                <a16:creationId xmlns:a16="http://schemas.microsoft.com/office/drawing/2014/main" id="{07D76DDA-3B1D-7B41-B18A-C88A7A13F2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111" r="2110"/>
          <a:stretch/>
        </p:blipFill>
        <p:spPr>
          <a:xfrm>
            <a:off x="0" y="0"/>
            <a:ext cx="18528280" cy="1045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9;p18">
            <a:extLst>
              <a:ext uri="{FF2B5EF4-FFF2-40B4-BE49-F238E27FC236}">
                <a16:creationId xmlns:a16="http://schemas.microsoft.com/office/drawing/2014/main" id="{7A72B61F-57CB-8B46-95C9-D4A43DC7FE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0084" y="0"/>
            <a:ext cx="3777916" cy="258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p18">
            <a:extLst>
              <a:ext uri="{FF2B5EF4-FFF2-40B4-BE49-F238E27FC236}">
                <a16:creationId xmlns:a16="http://schemas.microsoft.com/office/drawing/2014/main" id="{180F6FEC-682C-244F-8422-7B9263457B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39031" y="6280060"/>
            <a:ext cx="7655269" cy="52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1E9434-4C5A-E54C-B946-5B167D1FCB73}"/>
              </a:ext>
            </a:extLst>
          </p:cNvPr>
          <p:cNvSpPr txBox="1"/>
          <p:nvPr/>
        </p:nvSpPr>
        <p:spPr>
          <a:xfrm>
            <a:off x="714375" y="323875"/>
            <a:ext cx="104584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Важно! </a:t>
            </a:r>
          </a:p>
          <a:p>
            <a:endParaRPr lang="ru-RU" sz="3600" dirty="0"/>
          </a:p>
          <a:p>
            <a:pPr algn="just"/>
            <a:r>
              <a:rPr lang="ru-RU" sz="3600" dirty="0"/>
              <a:t>В случае выгорания  не возвращаться в «прежнюю» колею. 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Что необходимо сделать?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- Пересмотр смысловых и ценностных установок, коррекция графика, обновление ситуации, где началось выгорание.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2C98F-6840-064E-8CEB-743CBCDFE284}"/>
              </a:ext>
            </a:extLst>
          </p:cNvPr>
          <p:cNvSpPr txBox="1"/>
          <p:nvPr/>
        </p:nvSpPr>
        <p:spPr>
          <a:xfrm>
            <a:off x="9144000" y="6499009"/>
            <a:ext cx="8886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u="sng" dirty="0"/>
              <a:t>Секретов нет: </a:t>
            </a:r>
            <a:r>
              <a:rPr lang="ru-RU" sz="3600" dirty="0"/>
              <a:t>есть ли в вашей организации психологическая поддержка? Как устроена работа с переживаниями? Есть ли у сотрудников возможность </a:t>
            </a:r>
            <a:r>
              <a:rPr lang="ru-RU" sz="3600" dirty="0" err="1"/>
              <a:t>контейнировать</a:t>
            </a:r>
            <a:r>
              <a:rPr lang="ru-RU" sz="3600" dirty="0"/>
              <a:t> эмоции?</a:t>
            </a:r>
          </a:p>
        </p:txBody>
      </p:sp>
    </p:spTree>
    <p:extLst>
      <p:ext uri="{BB962C8B-B14F-4D97-AF65-F5344CB8AC3E}">
        <p14:creationId xmlns:p14="http://schemas.microsoft.com/office/powerpoint/2010/main" val="66076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0"/>
          <p:cNvPicPr preferRelativeResize="0"/>
          <p:nvPr/>
        </p:nvPicPr>
        <p:blipFill rotWithShape="1">
          <a:blip r:embed="rId3">
            <a:alphaModFix/>
          </a:blip>
          <a:srcRect l="2111" r="211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414711">
            <a:off x="10834624" y="5008845"/>
            <a:ext cx="9755284" cy="30381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9A4838-F90B-D94E-B915-577A6626F8A8}"/>
              </a:ext>
            </a:extLst>
          </p:cNvPr>
          <p:cNvSpPr txBox="1"/>
          <p:nvPr/>
        </p:nvSpPr>
        <p:spPr>
          <a:xfrm>
            <a:off x="4184665" y="0"/>
            <a:ext cx="955307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Segoe Print" panose="02000800000000000000" pitchFamily="2" charset="0"/>
              </a:rPr>
              <a:t>Есть ли в вашей жизни «Я БОЛЬШЕ НЕ МОГУ» и как вы с этим справляетесь?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87759-8B6E-FA45-A25B-198B3CB587F9}"/>
              </a:ext>
            </a:extLst>
          </p:cNvPr>
          <p:cNvSpPr txBox="1"/>
          <p:nvPr/>
        </p:nvSpPr>
        <p:spPr>
          <a:xfrm>
            <a:off x="509784" y="3828116"/>
            <a:ext cx="9865896" cy="645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из практики: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гиперответственность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перфекционизм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большая нагрузка + отказ от помощи = выгорание</a:t>
            </a:r>
          </a:p>
          <a:p>
            <a:pPr algn="just">
              <a:lnSpc>
                <a:spcPct val="150000"/>
              </a:lnSpc>
            </a:pP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из практики: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коммуникации внутри и вне волонтерской группы </a:t>
            </a:r>
          </a:p>
          <a:p>
            <a:pPr algn="just">
              <a:lnSpc>
                <a:spcPct val="150000"/>
              </a:lnSpc>
            </a:pP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из практики: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рутина одолела» </a:t>
            </a:r>
          </a:p>
          <a:p>
            <a:pPr algn="just">
              <a:lnSpc>
                <a:spcPct val="150000"/>
              </a:lnSpc>
            </a:pPr>
            <a:endParaRPr lang="ru-RU" sz="3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3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611</Words>
  <Application>Microsoft Macintosh PowerPoint</Application>
  <PresentationFormat>Произвольный</PresentationFormat>
  <Paragraphs>58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Nunito Light</vt:lpstr>
      <vt:lpstr>Times New Roman</vt:lpstr>
      <vt:lpstr>Calibri</vt:lpstr>
      <vt:lpstr>Arial</vt:lpstr>
      <vt:lpstr>Courier New</vt:lpstr>
      <vt:lpstr>Segoe Print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Мария Туманова</cp:lastModifiedBy>
  <cp:revision>2</cp:revision>
  <dcterms:modified xsi:type="dcterms:W3CDTF">2023-10-20T06:45:35Z</dcterms:modified>
</cp:coreProperties>
</file>