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1" r:id="rId4"/>
    <p:sldId id="270" r:id="rId5"/>
    <p:sldId id="262" r:id="rId6"/>
    <p:sldId id="263" r:id="rId7"/>
    <p:sldId id="271" r:id="rId8"/>
    <p:sldId id="264" r:id="rId9"/>
    <p:sldId id="266" r:id="rId10"/>
  </p:sldIdLst>
  <p:sldSz cx="12192000" cy="6858000"/>
  <p:notesSz cx="6858000" cy="12192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Montserrat Black" pitchFamily="50" charset="-52"/>
      <p:bold r:id="rId15"/>
      <p:boldItalic r:id="rId16"/>
    </p:embeddedFont>
    <p:embeddedFont>
      <p:font typeface="Montserrat ExtraBold" pitchFamily="50" charset="-52"/>
      <p:bold r:id="rId17"/>
      <p:boldItalic r:id="rId18"/>
    </p:embeddedFont>
    <p:embeddedFont>
      <p:font typeface="Calibri Light" pitchFamily="34" charset="0"/>
      <p:regular r:id="rId19"/>
      <p: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24.10.2023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24.10.2023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/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Shape 79"/>
          <p:cNvSpPr/>
          <p:nvPr/>
        </p:nvSpPr>
        <p:spPr>
          <a:xfrm>
            <a:off x="7332356" y="508218"/>
            <a:ext cx="1162397" cy="1162397"/>
          </a:xfrm>
          <a:prstGeom prst="ellipse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858153" y="3642009"/>
            <a:ext cx="7880898" cy="446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27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В </a:t>
            </a:r>
            <a:r>
              <a:rPr sz="2270" smtClean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БИБЛИОТЕК</a:t>
            </a:r>
            <a:r>
              <a:rPr lang="ru-RU" sz="2270" dirty="0" smtClean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Е СЕМЕЙНОГО ЧТЕНИЯ</a:t>
            </a:r>
            <a:endParaRPr sz="2270" dirty="0">
              <a:solidFill>
                <a:schemeClr val="tx1"/>
              </a:solidFill>
              <a:latin typeface="Montserrat Black"/>
              <a:ea typeface="Montserrat Black"/>
              <a:cs typeface="Montserrat Black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858153" y="1113747"/>
            <a:ext cx="2257349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indent="0" algn="l"/>
            <a:r>
              <a:rPr sz="360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ПРОЕКТ</a:t>
            </a:r>
            <a:endParaRPr sz="36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305684" y="4502569"/>
            <a:ext cx="436581" cy="4365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794502" y="1670615"/>
            <a:ext cx="6151043" cy="1015663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indent="0" algn="ctr"/>
            <a:r>
              <a:rPr sz="600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СЕРЕБРЯНЫЙ</a:t>
            </a:r>
          </a:p>
        </p:txBody>
      </p:sp>
      <p:pic>
        <p:nvPicPr>
          <p:cNvPr id="85" name="Picture 85"/>
          <p:cNvPicPr/>
          <p:nvPr/>
        </p:nvPicPr>
        <p:blipFill>
          <a:blip r:embed="rId3"/>
          <a:srcRect l="196" t="6654"/>
          <a:stretch/>
        </p:blipFill>
        <p:spPr>
          <a:xfrm>
            <a:off x="7289073" y="1528354"/>
            <a:ext cx="4902925" cy="5314533"/>
          </a:xfrm>
          <a:prstGeom prst="rect">
            <a:avLst/>
          </a:prstGeom>
        </p:spPr>
      </p:pic>
      <p:sp>
        <p:nvSpPr>
          <p:cNvPr id="86" name="Shape 86"/>
          <p:cNvSpPr/>
          <p:nvPr/>
        </p:nvSpPr>
        <p:spPr>
          <a:xfrm>
            <a:off x="4174325" y="5159830"/>
            <a:ext cx="990027" cy="990027"/>
          </a:xfrm>
          <a:prstGeom prst="ellipse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794501" y="2359357"/>
            <a:ext cx="6107762" cy="1446549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indent="0" algn="l"/>
            <a:r>
              <a:rPr sz="885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ВОЗРАСТ</a:t>
            </a:r>
            <a:endParaRPr sz="8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886992" y="5044016"/>
            <a:ext cx="1500732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indent="0" algn="l"/>
            <a:r>
              <a:rPr sz="540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</a:rPr>
              <a:t>65+</a:t>
            </a:r>
            <a:endParaRPr sz="5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/>
          <p:nvPr/>
        </p:nvPicPr>
        <p:blipFill>
          <a:blip r:embed="rId2"/>
          <a:stretch/>
        </p:blipFill>
        <p:spPr>
          <a:xfrm>
            <a:off x="-25295" y="-10544"/>
            <a:ext cx="12210744" cy="6868544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8105732" y="4096706"/>
            <a:ext cx="3032529" cy="2147988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4446408" y="4070580"/>
            <a:ext cx="3243119" cy="2174114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8085108" y="1676402"/>
            <a:ext cx="3053153" cy="1863869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4447723" y="1676402"/>
            <a:ext cx="3126375" cy="189919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6" name="Picture 106"/>
          <p:cNvPicPr/>
          <p:nvPr/>
        </p:nvPicPr>
        <p:blipFill>
          <a:blip r:embed="rId3"/>
          <a:srcRect b="10258"/>
          <a:stretch/>
        </p:blipFill>
        <p:spPr>
          <a:xfrm>
            <a:off x="4592821" y="1259746"/>
            <a:ext cx="3236568" cy="2178440"/>
          </a:xfrm>
          <a:prstGeom prst="rect">
            <a:avLst/>
          </a:prstGeom>
        </p:spPr>
      </p:pic>
      <p:pic>
        <p:nvPicPr>
          <p:cNvPr id="108" name="Picture 108"/>
          <p:cNvPicPr/>
          <p:nvPr/>
        </p:nvPicPr>
        <p:blipFill rotWithShape="1">
          <a:blip r:embed="rId4"/>
          <a:srcRect l="25778" r="11222" b="7345"/>
          <a:stretch/>
        </p:blipFill>
        <p:spPr>
          <a:xfrm>
            <a:off x="8255967" y="3873949"/>
            <a:ext cx="3326433" cy="2217946"/>
          </a:xfrm>
          <a:prstGeom prst="rect">
            <a:avLst/>
          </a:prstGeom>
        </p:spPr>
      </p:pic>
      <p:sp>
        <p:nvSpPr>
          <p:cNvPr id="109" name="Shape 109"/>
          <p:cNvSpPr txBox="1"/>
          <p:nvPr/>
        </p:nvSpPr>
        <p:spPr>
          <a:xfrm>
            <a:off x="332508" y="534506"/>
            <a:ext cx="108473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ДОСУГОВАЯ И ИНТЕЛЛЕКТАУЛЬНАЯ ДЕЯТЕЛЬНОСТЬ</a:t>
            </a:r>
          </a:p>
        </p:txBody>
      </p:sp>
      <p:pic>
        <p:nvPicPr>
          <p:cNvPr id="111" name="Picture 111"/>
          <p:cNvPicPr/>
          <p:nvPr/>
        </p:nvPicPr>
        <p:blipFill>
          <a:blip r:embed="rId5"/>
          <a:srcRect l="9133" t="11835"/>
          <a:stretch/>
        </p:blipFill>
        <p:spPr>
          <a:xfrm>
            <a:off x="8228257" y="1203435"/>
            <a:ext cx="3327179" cy="2204277"/>
          </a:xfrm>
          <a:prstGeom prst="rect">
            <a:avLst/>
          </a:prstGeom>
        </p:spPr>
      </p:pic>
      <p:pic>
        <p:nvPicPr>
          <p:cNvPr id="113" name="Picture 113"/>
          <p:cNvPicPr/>
          <p:nvPr/>
        </p:nvPicPr>
        <p:blipFill>
          <a:blip r:embed="rId6"/>
          <a:srcRect t="11952" b="6654"/>
          <a:stretch/>
        </p:blipFill>
        <p:spPr>
          <a:xfrm>
            <a:off x="4606261" y="3904199"/>
            <a:ext cx="3236568" cy="2210396"/>
          </a:xfrm>
          <a:prstGeom prst="rect">
            <a:avLst/>
          </a:prstGeom>
        </p:spPr>
      </p:pic>
      <p:sp>
        <p:nvSpPr>
          <p:cNvPr id="114" name="Shape 114"/>
          <p:cNvSpPr/>
          <p:nvPr/>
        </p:nvSpPr>
        <p:spPr>
          <a:xfrm>
            <a:off x="332508" y="2686098"/>
            <a:ext cx="4451646" cy="203132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Мастер-классы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по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различным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техникам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Шахматы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Клубные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формирования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Музыкальные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занятия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Декоративно-прикладное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искусство</a:t>
            </a:r>
            <a:endParaRPr dirty="0">
              <a:latin typeface="Montserrat ExtraBold"/>
              <a:ea typeface="Montserrat ExtraBold"/>
              <a:cs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/>
          <p:nvPr/>
        </p:nvPicPr>
        <p:blipFill>
          <a:blip r:embed="rId2"/>
          <a:stretch/>
        </p:blipFill>
        <p:spPr>
          <a:xfrm>
            <a:off x="0" y="-10544"/>
            <a:ext cx="12210744" cy="6868544"/>
          </a:xfrm>
          <a:prstGeom prst="rect">
            <a:avLst/>
          </a:prstGeom>
        </p:spPr>
      </p:pic>
      <p:sp>
        <p:nvSpPr>
          <p:cNvPr id="118" name="Shape 118"/>
          <p:cNvSpPr/>
          <p:nvPr/>
        </p:nvSpPr>
        <p:spPr>
          <a:xfrm>
            <a:off x="8708186" y="4139109"/>
            <a:ext cx="2981663" cy="194881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lang="ru-RU" sz="1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1111111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5089592" y="3752492"/>
            <a:ext cx="2329133" cy="474451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853890" y="4274834"/>
            <a:ext cx="2795084" cy="183470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3" name="Picture 123"/>
          <p:cNvPicPr/>
          <p:nvPr/>
        </p:nvPicPr>
        <p:blipFill>
          <a:blip r:embed="rId3"/>
          <a:srcRect l="11122" t="3213" r="15617"/>
          <a:stretch/>
        </p:blipFill>
        <p:spPr>
          <a:xfrm>
            <a:off x="976248" y="3924929"/>
            <a:ext cx="3402434" cy="2060585"/>
          </a:xfrm>
          <a:prstGeom prst="rect">
            <a:avLst/>
          </a:prstGeom>
        </p:spPr>
      </p:pic>
      <p:sp>
        <p:nvSpPr>
          <p:cNvPr id="124" name="Shape 124"/>
          <p:cNvSpPr txBox="1"/>
          <p:nvPr/>
        </p:nvSpPr>
        <p:spPr>
          <a:xfrm>
            <a:off x="634994" y="875841"/>
            <a:ext cx="103737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ПОДДЕРЖАНИЕ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ФИЗИЧЕСКОЙ</a:t>
            </a:r>
            <a:r>
              <a:rPr lang="ru-RU"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АКТИВНОСТИ</a:t>
            </a:r>
            <a:endParaRPr sz="2800" b="1" dirty="0">
              <a:solidFill>
                <a:schemeClr val="tx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pic>
        <p:nvPicPr>
          <p:cNvPr id="126" name="Picture 126"/>
          <p:cNvPicPr/>
          <p:nvPr/>
        </p:nvPicPr>
        <p:blipFill>
          <a:blip r:embed="rId4"/>
          <a:srcRect l="35182" t="17803" r="7323" b="35172"/>
          <a:stretch/>
        </p:blipFill>
        <p:spPr>
          <a:xfrm>
            <a:off x="4755314" y="3890513"/>
            <a:ext cx="3012983" cy="2092624"/>
          </a:xfrm>
          <a:prstGeom prst="rect">
            <a:avLst/>
          </a:prstGeom>
          <a:ln w="9525">
            <a:noFill/>
            <a:headEnd type="none" w="med" len="med"/>
            <a:tailEnd type="none" w="med" len="med"/>
          </a:ln>
        </p:spPr>
      </p:pic>
      <p:pic>
        <p:nvPicPr>
          <p:cNvPr id="130" name="Picture 130"/>
          <p:cNvPicPr/>
          <p:nvPr/>
        </p:nvPicPr>
        <p:blipFill>
          <a:blip r:embed="rId5"/>
          <a:srcRect t="4438" b="13775"/>
          <a:stretch/>
        </p:blipFill>
        <p:spPr>
          <a:xfrm>
            <a:off x="8144801" y="3892174"/>
            <a:ext cx="3402434" cy="2077305"/>
          </a:xfrm>
          <a:prstGeom prst="rect">
            <a:avLst/>
          </a:prstGeom>
        </p:spPr>
      </p:pic>
      <p:sp>
        <p:nvSpPr>
          <p:cNvPr id="131" name="Shape 131"/>
          <p:cNvSpPr/>
          <p:nvPr/>
        </p:nvSpPr>
        <p:spPr>
          <a:xfrm>
            <a:off x="3340717" y="1607802"/>
            <a:ext cx="4318718" cy="193899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Скандинавская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ходьба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Цигун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Суставная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гимнастика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Йога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Танцы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algn="ctr"/>
            <a:endParaRPr sz="2000" dirty="0">
              <a:latin typeface="Montserrat ExtraBold"/>
              <a:ea typeface="Montserrat ExtraBold"/>
              <a:cs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/>
          <p:nvPr/>
        </p:nvPicPr>
        <p:blipFill>
          <a:blip r:embed="rId2"/>
          <a:stretch/>
        </p:blipFill>
        <p:spPr>
          <a:xfrm>
            <a:off x="0" y="-10544"/>
            <a:ext cx="12210744" cy="6868544"/>
          </a:xfrm>
          <a:prstGeom prst="rect">
            <a:avLst/>
          </a:prstGeom>
        </p:spPr>
      </p:pic>
      <p:sp>
        <p:nvSpPr>
          <p:cNvPr id="118" name="Shape 118"/>
          <p:cNvSpPr/>
          <p:nvPr/>
        </p:nvSpPr>
        <p:spPr>
          <a:xfrm>
            <a:off x="7949061" y="4182234"/>
            <a:ext cx="2981663" cy="194881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1246124" y="4182240"/>
            <a:ext cx="2961358" cy="1962667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7936182" y="1824928"/>
            <a:ext cx="2968666" cy="183470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833394" y="522166"/>
            <a:ext cx="103737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ПОДДЕРЖАНИЕ</a:t>
            </a:r>
            <a:r>
              <a:rPr sz="32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ФИЗИЧЕСКОЙ</a:t>
            </a:r>
            <a:r>
              <a:rPr lang="ru-RU" sz="32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АКТИВНОСТИ</a:t>
            </a:r>
            <a:endParaRPr sz="2800" b="1" dirty="0">
              <a:solidFill>
                <a:schemeClr val="tx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pic>
        <p:nvPicPr>
          <p:cNvPr id="1027" name="Picture 3" descr="C:\Users\i.kolaeva\Desktop\Новая папка\3.jpg"/>
          <p:cNvPicPr>
            <a:picLocks noChangeAspect="1" noChangeArrowheads="1"/>
          </p:cNvPicPr>
          <p:nvPr/>
        </p:nvPicPr>
        <p:blipFill>
          <a:blip r:embed="rId3" cstate="print"/>
          <a:srcRect t="24363" b="4425"/>
          <a:stretch>
            <a:fillRect/>
          </a:stretch>
        </p:blipFill>
        <p:spPr bwMode="auto">
          <a:xfrm>
            <a:off x="1393786" y="3881886"/>
            <a:ext cx="3074723" cy="2122993"/>
          </a:xfrm>
          <a:prstGeom prst="rect">
            <a:avLst/>
          </a:prstGeom>
          <a:noFill/>
        </p:spPr>
      </p:pic>
      <p:pic>
        <p:nvPicPr>
          <p:cNvPr id="1029" name="Picture 5" descr="C:\Users\i.kolaeva\Desktop\Новая папка\1.jpg"/>
          <p:cNvPicPr>
            <a:picLocks noChangeAspect="1" noChangeArrowheads="1"/>
          </p:cNvPicPr>
          <p:nvPr/>
        </p:nvPicPr>
        <p:blipFill>
          <a:blip r:embed="rId4" cstate="print"/>
          <a:srcRect t="34540"/>
          <a:stretch>
            <a:fillRect/>
          </a:stretch>
        </p:blipFill>
        <p:spPr bwMode="auto">
          <a:xfrm>
            <a:off x="7522245" y="1449237"/>
            <a:ext cx="3237805" cy="2078966"/>
          </a:xfrm>
          <a:prstGeom prst="rect">
            <a:avLst/>
          </a:prstGeom>
          <a:noFill/>
        </p:spPr>
      </p:pic>
      <p:sp>
        <p:nvSpPr>
          <p:cNvPr id="17" name="Shape 121"/>
          <p:cNvSpPr/>
          <p:nvPr/>
        </p:nvSpPr>
        <p:spPr>
          <a:xfrm>
            <a:off x="1223639" y="1816304"/>
            <a:ext cx="2954918" cy="182315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28"/>
          <p:cNvPicPr/>
          <p:nvPr/>
        </p:nvPicPr>
        <p:blipFill>
          <a:blip r:embed="rId5"/>
          <a:srcRect l="22732" r="8261"/>
          <a:stretch/>
        </p:blipFill>
        <p:spPr>
          <a:xfrm>
            <a:off x="1372610" y="1430361"/>
            <a:ext cx="3048755" cy="2087697"/>
          </a:xfrm>
          <a:prstGeom prst="rect">
            <a:avLst/>
          </a:prstGeom>
        </p:spPr>
      </p:pic>
      <p:sp>
        <p:nvSpPr>
          <p:cNvPr id="19" name="Shape 120"/>
          <p:cNvSpPr/>
          <p:nvPr/>
        </p:nvSpPr>
        <p:spPr>
          <a:xfrm>
            <a:off x="5146978" y="1269961"/>
            <a:ext cx="1616149" cy="886641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C:\Users\i.kolaeva\Desktop\Новая папка\8.jpg"/>
          <p:cNvPicPr>
            <a:picLocks noChangeAspect="1" noChangeArrowheads="1"/>
          </p:cNvPicPr>
          <p:nvPr/>
        </p:nvPicPr>
        <p:blipFill>
          <a:blip r:embed="rId6" cstate="print"/>
          <a:srcRect b="2373"/>
          <a:stretch>
            <a:fillRect/>
          </a:stretch>
        </p:blipFill>
        <p:spPr bwMode="auto">
          <a:xfrm>
            <a:off x="4955298" y="1414731"/>
            <a:ext cx="2040743" cy="2070340"/>
          </a:xfrm>
          <a:prstGeom prst="rect">
            <a:avLst/>
          </a:prstGeom>
          <a:noFill/>
        </p:spPr>
      </p:pic>
      <p:pic>
        <p:nvPicPr>
          <p:cNvPr id="1030" name="Picture 6" descr="C:\Users\i.kolaeva\Desktop\wXkYoCh175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91" y="3933645"/>
            <a:ext cx="3268217" cy="2070338"/>
          </a:xfrm>
          <a:prstGeom prst="rect">
            <a:avLst/>
          </a:prstGeom>
          <a:noFill/>
        </p:spPr>
      </p:pic>
      <p:sp>
        <p:nvSpPr>
          <p:cNvPr id="24" name="Shape 120"/>
          <p:cNvSpPr/>
          <p:nvPr/>
        </p:nvSpPr>
        <p:spPr>
          <a:xfrm>
            <a:off x="5187235" y="5243866"/>
            <a:ext cx="1616149" cy="886641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2" name="Picture 8" descr="C:\Users\i.kolaeva\Desktop\zdl6L62OtZA.jpg"/>
          <p:cNvPicPr>
            <a:picLocks noChangeAspect="1" noChangeArrowheads="1"/>
          </p:cNvPicPr>
          <p:nvPr/>
        </p:nvPicPr>
        <p:blipFill>
          <a:blip r:embed="rId8" cstate="print"/>
          <a:srcRect t="13146" r="31111"/>
          <a:stretch>
            <a:fillRect/>
          </a:stretch>
        </p:blipFill>
        <p:spPr bwMode="auto">
          <a:xfrm>
            <a:off x="4932803" y="3925016"/>
            <a:ext cx="2130551" cy="206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4"/>
          <p:cNvPicPr/>
          <p:nvPr/>
        </p:nvPicPr>
        <p:blipFill>
          <a:blip r:embed="rId2"/>
          <a:stretch/>
        </p:blipFill>
        <p:spPr>
          <a:xfrm>
            <a:off x="0" y="-10544"/>
            <a:ext cx="12210744" cy="6868544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8372024" y="4224948"/>
            <a:ext cx="2919432" cy="1873213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665835" y="4224948"/>
            <a:ext cx="2786901" cy="1903660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8385875" y="1619898"/>
            <a:ext cx="2905581" cy="186709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4673933" y="1606043"/>
            <a:ext cx="2778803" cy="188696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0" name="Picture 140"/>
          <p:cNvPicPr/>
          <p:nvPr/>
        </p:nvPicPr>
        <p:blipFill>
          <a:blip r:embed="rId3"/>
          <a:srcRect l="864" t="8979" b="4913"/>
          <a:stretch/>
        </p:blipFill>
        <p:spPr>
          <a:xfrm>
            <a:off x="4826431" y="1288308"/>
            <a:ext cx="3169681" cy="2064889"/>
          </a:xfrm>
          <a:prstGeom prst="rect">
            <a:avLst/>
          </a:prstGeom>
        </p:spPr>
      </p:pic>
      <p:sp>
        <p:nvSpPr>
          <p:cNvPr id="141" name="Shape 141"/>
          <p:cNvSpPr txBox="1"/>
          <p:nvPr/>
        </p:nvSpPr>
        <p:spPr>
          <a:xfrm>
            <a:off x="1035399" y="299393"/>
            <a:ext cx="100845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АДАПТИВНОСТЬ К СОВРЕМЕННОМУ СОЦИУМУ</a:t>
            </a:r>
          </a:p>
        </p:txBody>
      </p:sp>
      <p:pic>
        <p:nvPicPr>
          <p:cNvPr id="143" name="Picture 143"/>
          <p:cNvPicPr/>
          <p:nvPr/>
        </p:nvPicPr>
        <p:blipFill>
          <a:blip r:embed="rId4" cstate="print"/>
          <a:srcRect l="3452" r="3402" b="3139"/>
          <a:stretch/>
        </p:blipFill>
        <p:spPr>
          <a:xfrm>
            <a:off x="4817536" y="3757556"/>
            <a:ext cx="3188447" cy="2208261"/>
          </a:xfrm>
          <a:prstGeom prst="rect">
            <a:avLst/>
          </a:prstGeom>
          <a:ln w="9525">
            <a:noFill/>
            <a:headEnd type="none" w="med" len="med"/>
            <a:tailEnd type="none" w="med" len="med"/>
          </a:ln>
        </p:spPr>
      </p:pic>
      <p:pic>
        <p:nvPicPr>
          <p:cNvPr id="145" name="Picture 145"/>
          <p:cNvPicPr/>
          <p:nvPr/>
        </p:nvPicPr>
        <p:blipFill>
          <a:blip r:embed="rId5"/>
          <a:srcRect l="6138" r="8982"/>
          <a:stretch/>
        </p:blipFill>
        <p:spPr>
          <a:xfrm>
            <a:off x="8540773" y="1275398"/>
            <a:ext cx="3226524" cy="2090711"/>
          </a:xfrm>
          <a:prstGeom prst="rect">
            <a:avLst/>
          </a:prstGeom>
        </p:spPr>
      </p:pic>
      <p:pic>
        <p:nvPicPr>
          <p:cNvPr id="147" name="Picture 147"/>
          <p:cNvPicPr/>
          <p:nvPr/>
        </p:nvPicPr>
        <p:blipFill>
          <a:blip r:embed="rId6" cstate="print"/>
          <a:stretch/>
        </p:blipFill>
        <p:spPr>
          <a:xfrm>
            <a:off x="8514181" y="3787199"/>
            <a:ext cx="3221891" cy="2148975"/>
          </a:xfrm>
          <a:prstGeom prst="rect">
            <a:avLst/>
          </a:prstGeom>
        </p:spPr>
      </p:pic>
      <p:sp>
        <p:nvSpPr>
          <p:cNvPr id="148" name="Shape 148"/>
          <p:cNvSpPr/>
          <p:nvPr/>
        </p:nvSpPr>
        <p:spPr>
          <a:xfrm>
            <a:off x="447219" y="2475659"/>
            <a:ext cx="4526432" cy="230832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Информационная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грамотность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>
                <a:latin typeface="Montserrat ExtraBold"/>
                <a:ea typeface="Montserrat ExtraBold"/>
                <a:cs typeface="Montserrat ExtraBold"/>
              </a:rPr>
              <a:t>Web-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среда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Финансовая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грамотность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 smtClean="0">
                <a:latin typeface="Montserrat ExtraBold"/>
                <a:ea typeface="Montserrat ExtraBold"/>
                <a:cs typeface="Montserrat ExtraBold"/>
              </a:rPr>
              <a:t>Юридические</a:t>
            </a:r>
            <a:endParaRPr lang="ru-RU" b="1" dirty="0">
              <a:latin typeface="Montserrat ExtraBold"/>
              <a:ea typeface="Montserrat ExtraBold"/>
              <a:cs typeface="Montserrat ExtraBold"/>
            </a:endParaRPr>
          </a:p>
          <a:p>
            <a:r>
              <a:rPr lang="ru-RU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lang="ru-RU" b="1" dirty="0" smtClean="0">
                <a:latin typeface="Montserrat ExtraBold"/>
                <a:ea typeface="Montserrat ExtraBold"/>
                <a:cs typeface="Montserrat ExtraBold"/>
              </a:rPr>
              <a:t>      </a:t>
            </a:r>
            <a:r>
              <a:rPr b="1" dirty="0" err="1" smtClean="0">
                <a:latin typeface="Montserrat ExtraBold"/>
                <a:ea typeface="Montserrat ExtraBold"/>
                <a:cs typeface="Montserrat ExtraBold"/>
              </a:rPr>
              <a:t>консультации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Социальная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и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государственная</a:t>
            </a:r>
            <a:r>
              <a:rPr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b="1" dirty="0" err="1">
                <a:latin typeface="Montserrat ExtraBold"/>
                <a:ea typeface="Montserrat ExtraBold"/>
                <a:cs typeface="Montserrat ExtraBold"/>
              </a:rPr>
              <a:t>защита</a:t>
            </a:r>
            <a:endParaRPr b="1" dirty="0">
              <a:latin typeface="Montserrat ExtraBold"/>
              <a:ea typeface="Montserrat ExtraBold"/>
              <a:cs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1"/>
          <p:cNvPicPr/>
          <p:nvPr/>
        </p:nvPicPr>
        <p:blipFill>
          <a:blip r:embed="rId2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152" name="Shape 152"/>
          <p:cNvSpPr/>
          <p:nvPr/>
        </p:nvSpPr>
        <p:spPr>
          <a:xfrm>
            <a:off x="4779044" y="3728705"/>
            <a:ext cx="2475782" cy="193278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8393510" y="4166561"/>
            <a:ext cx="3028810" cy="1915622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808628" y="4201066"/>
            <a:ext cx="2874860" cy="1906433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9" name="Picture 159"/>
          <p:cNvPicPr/>
          <p:nvPr/>
        </p:nvPicPr>
        <p:blipFill>
          <a:blip r:embed="rId3" cstate="print"/>
          <a:srcRect l="5255" t="15068" b="9597"/>
          <a:stretch/>
        </p:blipFill>
        <p:spPr>
          <a:xfrm>
            <a:off x="4459857" y="3879043"/>
            <a:ext cx="3230898" cy="2091613"/>
          </a:xfrm>
          <a:prstGeom prst="rect">
            <a:avLst/>
          </a:prstGeom>
          <a:ln w="9525">
            <a:noFill/>
            <a:headEnd type="none" w="med" len="med"/>
            <a:tailEnd type="none" w="med" len="med"/>
          </a:ln>
        </p:spPr>
      </p:pic>
      <p:sp>
        <p:nvSpPr>
          <p:cNvPr id="160" name="Shape 160"/>
          <p:cNvSpPr txBox="1"/>
          <p:nvPr/>
        </p:nvSpPr>
        <p:spPr>
          <a:xfrm>
            <a:off x="637615" y="740101"/>
            <a:ext cx="107319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ПСИХИЧЕСКОЕ И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ЭМОЦИОНАЛЬНОЕ</a:t>
            </a:r>
            <a:r>
              <a:rPr lang="ru-RU"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ЗДОРОВЬЕ</a:t>
            </a:r>
            <a:endParaRPr sz="2800" b="1" dirty="0">
              <a:solidFill>
                <a:schemeClr val="tx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pic>
        <p:nvPicPr>
          <p:cNvPr id="162" name="Picture 162"/>
          <p:cNvPicPr/>
          <p:nvPr/>
        </p:nvPicPr>
        <p:blipFill>
          <a:blip r:embed="rId4" cstate="print"/>
          <a:srcRect t="4407"/>
          <a:stretch/>
        </p:blipFill>
        <p:spPr>
          <a:xfrm>
            <a:off x="960132" y="3899142"/>
            <a:ext cx="3202423" cy="2068737"/>
          </a:xfrm>
          <a:prstGeom prst="rect">
            <a:avLst/>
          </a:prstGeom>
        </p:spPr>
      </p:pic>
      <p:pic>
        <p:nvPicPr>
          <p:cNvPr id="164" name="Picture 164"/>
          <p:cNvPicPr/>
          <p:nvPr/>
        </p:nvPicPr>
        <p:blipFill>
          <a:blip r:embed="rId5"/>
          <a:stretch/>
        </p:blipFill>
        <p:spPr>
          <a:xfrm>
            <a:off x="7968582" y="3870821"/>
            <a:ext cx="3305082" cy="2088914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2228644" y="1416074"/>
            <a:ext cx="7113760" cy="193899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Психологическая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поддержка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Занятия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по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сохранению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lang="ru-RU" sz="2000" b="1" dirty="0" smtClean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 smtClean="0">
                <a:latin typeface="Montserrat ExtraBold"/>
                <a:ea typeface="Montserrat ExtraBold"/>
                <a:cs typeface="Montserrat ExtraBold"/>
              </a:rPr>
              <a:t>памяти</a:t>
            </a:r>
            <a:r>
              <a:rPr sz="2000" b="1" dirty="0" smtClean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и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развитию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 smtClean="0">
                <a:latin typeface="Montserrat ExtraBold"/>
                <a:ea typeface="Montserrat ExtraBold"/>
                <a:cs typeface="Montserrat ExtraBold"/>
              </a:rPr>
              <a:t>когнитивных</a:t>
            </a:r>
            <a:r>
              <a:rPr sz="2000" b="1" dirty="0" smtClean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способностей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Нейрографика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Арт-терапия</a:t>
            </a:r>
            <a:endParaRPr sz="2000" b="1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 algn="ctr">
              <a:buFont typeface="Arial"/>
              <a:buChar char="•"/>
            </a:pP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Интуитивное</a:t>
            </a:r>
            <a:r>
              <a:rPr sz="2000" b="1" dirty="0"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000" b="1" dirty="0" err="1">
                <a:latin typeface="Montserrat ExtraBold"/>
                <a:ea typeface="Montserrat ExtraBold"/>
                <a:cs typeface="Montserrat ExtraBold"/>
              </a:rPr>
              <a:t>рисование</a:t>
            </a:r>
            <a:endParaRPr sz="2000" dirty="0">
              <a:latin typeface="Montserrat ExtraBold"/>
              <a:ea typeface="Montserrat ExtraBold"/>
              <a:cs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1"/>
          <p:cNvPicPr/>
          <p:nvPr/>
        </p:nvPicPr>
        <p:blipFill>
          <a:blip r:embed="rId2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152" name="Shape 152"/>
          <p:cNvSpPr/>
          <p:nvPr/>
        </p:nvSpPr>
        <p:spPr>
          <a:xfrm>
            <a:off x="5546763" y="4254915"/>
            <a:ext cx="1578635" cy="193278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8764438" y="4157930"/>
            <a:ext cx="2576583" cy="2061716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8721306" y="1854678"/>
            <a:ext cx="2590909" cy="179644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938015" y="1802920"/>
            <a:ext cx="2883487" cy="1846047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551367" y="679720"/>
            <a:ext cx="110626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800" b="1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ПСИХИЧЕСКОЕ И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ЭМОЦИОНАЛЬНОЕ</a:t>
            </a:r>
            <a:r>
              <a:rPr lang="ru-RU"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ЗДОРОВЬЕ</a:t>
            </a:r>
            <a:endParaRPr sz="2800" b="1" dirty="0">
              <a:solidFill>
                <a:schemeClr val="tx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pic>
        <p:nvPicPr>
          <p:cNvPr id="2050" name="Picture 2" descr="C:\Users\i.kolaeva\Desktop\Новая папка\xzK8x-oAiUU.jpg"/>
          <p:cNvPicPr>
            <a:picLocks noChangeAspect="1" noChangeArrowheads="1"/>
          </p:cNvPicPr>
          <p:nvPr/>
        </p:nvPicPr>
        <p:blipFill>
          <a:blip r:embed="rId3" cstate="print"/>
          <a:srcRect b="11594"/>
          <a:stretch>
            <a:fillRect/>
          </a:stretch>
        </p:blipFill>
        <p:spPr bwMode="auto">
          <a:xfrm flipH="1">
            <a:off x="8301723" y="3867138"/>
            <a:ext cx="2898546" cy="2203139"/>
          </a:xfrm>
          <a:prstGeom prst="rect">
            <a:avLst/>
          </a:prstGeom>
          <a:noFill/>
        </p:spPr>
      </p:pic>
      <p:pic>
        <p:nvPicPr>
          <p:cNvPr id="2051" name="Picture 3" descr="C:\Users\i.kolaeva\Desktop\Новая папка\yV4YoW_gPHI.jpg"/>
          <p:cNvPicPr>
            <a:picLocks noChangeAspect="1" noChangeArrowheads="1"/>
          </p:cNvPicPr>
          <p:nvPr/>
        </p:nvPicPr>
        <p:blipFill>
          <a:blip r:embed="rId4" cstate="print"/>
          <a:srcRect t="13146"/>
          <a:stretch>
            <a:fillRect/>
          </a:stretch>
        </p:blipFill>
        <p:spPr bwMode="auto">
          <a:xfrm flipH="1">
            <a:off x="8301760" y="1561381"/>
            <a:ext cx="2878073" cy="1984158"/>
          </a:xfrm>
          <a:prstGeom prst="rect">
            <a:avLst/>
          </a:prstGeom>
          <a:noFill/>
        </p:spPr>
      </p:pic>
      <p:pic>
        <p:nvPicPr>
          <p:cNvPr id="2053" name="Picture 5" descr="C:\Users\i.kolaeva\Desktop\Новая папка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25168" y="3855698"/>
            <a:ext cx="2290785" cy="2200045"/>
          </a:xfrm>
          <a:prstGeom prst="rect">
            <a:avLst/>
          </a:prstGeom>
          <a:noFill/>
        </p:spPr>
      </p:pic>
      <p:pic>
        <p:nvPicPr>
          <p:cNvPr id="2054" name="Picture 6" descr="C:\Users\i.kolaeva\Desktop\Новая папка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81452" y="1556939"/>
            <a:ext cx="3249008" cy="1983672"/>
          </a:xfrm>
          <a:prstGeom prst="rect">
            <a:avLst/>
          </a:prstGeom>
          <a:noFill/>
        </p:spPr>
      </p:pic>
      <p:sp>
        <p:nvSpPr>
          <p:cNvPr id="19" name="Shape 154"/>
          <p:cNvSpPr/>
          <p:nvPr/>
        </p:nvSpPr>
        <p:spPr>
          <a:xfrm>
            <a:off x="949768" y="4180583"/>
            <a:ext cx="2940745" cy="2032584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57"/>
          <p:cNvPicPr/>
          <p:nvPr/>
        </p:nvPicPr>
        <p:blipFill>
          <a:blip r:embed="rId7" cstate="print"/>
          <a:srcRect t="21555" r="8748" b="11309"/>
          <a:stretch/>
        </p:blipFill>
        <p:spPr>
          <a:xfrm>
            <a:off x="1096759" y="3856133"/>
            <a:ext cx="3250954" cy="2217356"/>
          </a:xfrm>
          <a:prstGeom prst="rect">
            <a:avLst/>
          </a:prstGeom>
          <a:ln w="9525">
            <a:noFill/>
            <a:headEnd type="none" w="med" len="med"/>
            <a:tailEnd type="none" w="med" len="med"/>
          </a:ln>
        </p:spPr>
      </p:pic>
      <p:sp>
        <p:nvSpPr>
          <p:cNvPr id="21" name="Shape 152"/>
          <p:cNvSpPr/>
          <p:nvPr/>
        </p:nvSpPr>
        <p:spPr>
          <a:xfrm>
            <a:off x="5526635" y="1413948"/>
            <a:ext cx="1578635" cy="1932785"/>
          </a:xfrm>
          <a:prstGeom prst="rect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5" name="Picture 7" descr="C:\Users\i.kolaeva\Desktop\Новая папка\Bn9boXNMaFc.jpg"/>
          <p:cNvPicPr>
            <a:picLocks noChangeAspect="1" noChangeArrowheads="1"/>
          </p:cNvPicPr>
          <p:nvPr/>
        </p:nvPicPr>
        <p:blipFill>
          <a:blip r:embed="rId8" cstate="print"/>
          <a:srcRect t="6179" r="4126" b="25368"/>
          <a:stretch>
            <a:fillRect/>
          </a:stretch>
        </p:blipFill>
        <p:spPr bwMode="auto">
          <a:xfrm flipH="1">
            <a:off x="5201727" y="1544128"/>
            <a:ext cx="2311879" cy="1966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8"/>
          <p:cNvPicPr/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9" name="Shape 169"/>
          <p:cNvSpPr txBox="1"/>
          <p:nvPr/>
        </p:nvSpPr>
        <p:spPr>
          <a:xfrm>
            <a:off x="1787047" y="493768"/>
            <a:ext cx="8065816" cy="707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400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«СЕРЕБРЯНЫЙ ВОЗРАСТ»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4709665" y="1081115"/>
            <a:ext cx="2534872" cy="584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320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в цифрах</a:t>
            </a:r>
          </a:p>
        </p:txBody>
      </p:sp>
      <p:sp>
        <p:nvSpPr>
          <p:cNvPr id="174" name="Shape 174"/>
          <p:cNvSpPr/>
          <p:nvPr/>
        </p:nvSpPr>
        <p:spPr>
          <a:xfrm>
            <a:off x="9565498" y="4457674"/>
            <a:ext cx="391885" cy="446272"/>
          </a:xfrm>
          <a:prstGeom prst="chevron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700732" y="3407434"/>
            <a:ext cx="5011948" cy="40011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00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ПРОВЕДЕНО МЕРОПРИЯТИЙ</a:t>
            </a:r>
          </a:p>
        </p:txBody>
      </p:sp>
      <p:sp>
        <p:nvSpPr>
          <p:cNvPr id="178" name="Shape 178"/>
          <p:cNvSpPr/>
          <p:nvPr/>
        </p:nvSpPr>
        <p:spPr>
          <a:xfrm>
            <a:off x="9059825" y="4462121"/>
            <a:ext cx="391886" cy="446272"/>
          </a:xfrm>
          <a:prstGeom prst="chevron">
            <a:avLst/>
          </a:prstGeom>
          <a:solidFill>
            <a:srgbClr val="AD73E4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hape 176"/>
          <p:cNvSpPr/>
          <p:nvPr/>
        </p:nvSpPr>
        <p:spPr>
          <a:xfrm>
            <a:off x="3295291" y="1863306"/>
            <a:ext cx="493431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2000" dirty="0" smtClean="0">
                <a:latin typeface="Montserrat ExtraBold"/>
                <a:ea typeface="Montserrat ExtraBold"/>
                <a:cs typeface="Montserrat ExtraBold"/>
              </a:rPr>
              <a:t>КОЛИЧЕСТВО ПОСЕТИВШИХ</a:t>
            </a:r>
          </a:p>
          <a:p>
            <a:pPr marL="0" indent="0" algn="ctr"/>
            <a:r>
              <a:rPr lang="ru-RU" sz="2000" dirty="0" smtClean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МЕРОПРИЯТИЯ</a:t>
            </a:r>
            <a:endParaRPr sz="2000">
              <a:solidFill>
                <a:schemeClr val="tx1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0" name="Shape 211"/>
          <p:cNvSpPr/>
          <p:nvPr/>
        </p:nvSpPr>
        <p:spPr>
          <a:xfrm>
            <a:off x="4692771" y="2544792"/>
            <a:ext cx="3215182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5400" dirty="0" smtClean="0">
                <a:solidFill>
                  <a:srgbClr val="AD73E4"/>
                </a:solidFill>
                <a:latin typeface="Montserrat ExtraBold"/>
                <a:ea typeface="Montserrat ExtraBold"/>
                <a:cs typeface="Montserrat ExtraBold"/>
              </a:rPr>
              <a:t>3 583</a:t>
            </a:r>
            <a:endParaRPr sz="5400">
              <a:solidFill>
                <a:srgbClr val="AD73E4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00733" y="4675517"/>
            <a:ext cx="4442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tserrat ExtraBold"/>
                <a:ea typeface="Montserrat ExtraBold"/>
                <a:cs typeface="Montserrat ExtraBold"/>
              </a:rPr>
              <a:t>КОЛИЧЕСТВО УЧАСТНИКОВ</a:t>
            </a:r>
          </a:p>
          <a:p>
            <a:endParaRPr lang="ru-RU" sz="2000" dirty="0" smtClean="0">
              <a:latin typeface="Montserrat ExtraBold"/>
              <a:ea typeface="Montserrat ExtraBold"/>
              <a:cs typeface="Montserrat ExtraBold"/>
            </a:endParaRPr>
          </a:p>
          <a:p>
            <a:endParaRPr lang="ru-RU" sz="2000" dirty="0" smtClean="0"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3" name="Shape 211"/>
          <p:cNvSpPr/>
          <p:nvPr/>
        </p:nvSpPr>
        <p:spPr>
          <a:xfrm>
            <a:off x="4848045" y="3830129"/>
            <a:ext cx="1431986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5400" dirty="0" smtClean="0">
                <a:solidFill>
                  <a:srgbClr val="AD73E4"/>
                </a:solidFill>
                <a:latin typeface="Montserrat ExtraBold"/>
                <a:ea typeface="Montserrat ExtraBold"/>
                <a:cs typeface="Montserrat ExtraBold"/>
              </a:rPr>
              <a:t>108</a:t>
            </a:r>
            <a:endParaRPr sz="5400">
              <a:solidFill>
                <a:srgbClr val="AD73E4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4" name="Shape 211"/>
          <p:cNvSpPr/>
          <p:nvPr/>
        </p:nvSpPr>
        <p:spPr>
          <a:xfrm>
            <a:off x="4882551" y="5244860"/>
            <a:ext cx="1431985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5400" dirty="0" smtClean="0">
                <a:solidFill>
                  <a:srgbClr val="AD73E4"/>
                </a:solidFill>
                <a:latin typeface="Montserrat ExtraBold"/>
                <a:ea typeface="Montserrat ExtraBold"/>
                <a:cs typeface="Montserrat ExtraBold"/>
              </a:rPr>
              <a:t>72</a:t>
            </a:r>
            <a:endParaRPr sz="5400">
              <a:solidFill>
                <a:srgbClr val="AD73E4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Group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8"/>
          <p:cNvPicPr/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9" name="Shape 209"/>
          <p:cNvSpPr txBox="1"/>
          <p:nvPr/>
        </p:nvSpPr>
        <p:spPr>
          <a:xfrm>
            <a:off x="1598776" y="601982"/>
            <a:ext cx="8065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400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«СЕРЕБРЯНЫЙ ВОЗРАСТ»</a:t>
            </a:r>
          </a:p>
        </p:txBody>
      </p:sp>
      <p:sp>
        <p:nvSpPr>
          <p:cNvPr id="210" name="Shape 210"/>
          <p:cNvSpPr/>
          <p:nvPr/>
        </p:nvSpPr>
        <p:spPr>
          <a:xfrm>
            <a:off x="3988564" y="1841457"/>
            <a:ext cx="4214871" cy="304698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Рукоделие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Вязание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Рисование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Ароматерапия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Арт-терапия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  <a:p>
            <a:pPr marL="457200" indent="-457200">
              <a:buFont typeface="Arial"/>
              <a:buChar char="•"/>
            </a:pPr>
            <a:r>
              <a:rPr sz="3200" dirty="0" err="1">
                <a:latin typeface="Montserrat ExtraBold"/>
                <a:ea typeface="Montserrat ExtraBold"/>
                <a:cs typeface="Montserrat ExtraBold"/>
              </a:rPr>
              <a:t>Нейрографика</a:t>
            </a:r>
            <a:endParaRPr sz="3200" dirty="0"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577814" y="5149970"/>
            <a:ext cx="8144815" cy="92302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5400" smtClean="0">
                <a:solidFill>
                  <a:srgbClr val="AD73E4"/>
                </a:solidFill>
                <a:latin typeface="Montserrat ExtraBold"/>
                <a:ea typeface="Montserrat ExtraBold"/>
                <a:cs typeface="Montserrat ExtraBold"/>
              </a:rPr>
              <a:t>ПОСЕТИЛО</a:t>
            </a:r>
            <a:r>
              <a:rPr lang="ru-RU" sz="5400" dirty="0" smtClean="0">
                <a:solidFill>
                  <a:srgbClr val="AD73E4"/>
                </a:solidFill>
                <a:latin typeface="Montserrat ExtraBold"/>
                <a:ea typeface="Montserrat ExtraBold"/>
                <a:cs typeface="Montserrat ExtraBold"/>
              </a:rPr>
              <a:t>  2145 </a:t>
            </a:r>
            <a:endParaRPr sz="5400">
              <a:solidFill>
                <a:srgbClr val="AD73E4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4025182" y="1111464"/>
            <a:ext cx="4637313" cy="584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320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</a:rPr>
              <a:t>мастер-классы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104</TotalTime>
  <Words>107</Words>
  <Application>Microsoft Office PowerPoint</Application>
  <DocSecurity>0</DocSecurity>
  <PresentationFormat>Произвольный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Montserrat Black</vt:lpstr>
      <vt:lpstr>Montserrat ExtraBold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Викторовна Крутских</dc:creator>
  <cp:lastModifiedBy>i.kolaeva</cp:lastModifiedBy>
  <cp:revision>18</cp:revision>
  <dcterms:modified xsi:type="dcterms:W3CDTF">2023-11-28T14:18:43Z</dcterms:modified>
</cp:coreProperties>
</file>