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6" r:id="rId2"/>
    <p:sldId id="275" r:id="rId3"/>
    <p:sldId id="276" r:id="rId4"/>
    <p:sldId id="277" r:id="rId5"/>
    <p:sldId id="278" r:id="rId6"/>
    <p:sldId id="284" r:id="rId7"/>
    <p:sldId id="279" r:id="rId8"/>
    <p:sldId id="280" r:id="rId9"/>
    <p:sldId id="281" r:id="rId10"/>
    <p:sldId id="282" r:id="rId11"/>
    <p:sldId id="283" r:id="rId12"/>
    <p:sldId id="274" r:id="rId13"/>
  </p:sldIdLst>
  <p:sldSz cx="12192000" cy="6858000"/>
  <p:notesSz cx="6858000" cy="9144000"/>
  <p:embeddedFontLst>
    <p:embeddedFont>
      <p:font typeface="Roboto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Montserrat ExtraBold" charset="-52"/>
      <p:bold r:id="rId22"/>
      <p:boldItalic r:id="rId23"/>
    </p:embeddedFont>
    <p:embeddedFont>
      <p:font typeface="Calibri Light" pitchFamily="34" charset="0"/>
      <p:regular r:id="rId24"/>
      <p: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49AD"/>
    <a:srgbClr val="373739"/>
    <a:srgbClr val="ECEBF0"/>
    <a:srgbClr val="313133"/>
    <a:srgbClr val="A675B1"/>
    <a:srgbClr val="DCA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2E80-EB90-47CF-96F2-903A9F47993F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D06B-8D73-4AA3-8354-867E1E372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8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2E80-EB90-47CF-96F2-903A9F47993F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D06B-8D73-4AA3-8354-867E1E372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9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2E80-EB90-47CF-96F2-903A9F47993F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D06B-8D73-4AA3-8354-867E1E372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8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2E80-EB90-47CF-96F2-903A9F47993F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D06B-8D73-4AA3-8354-867E1E372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6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2E80-EB90-47CF-96F2-903A9F47993F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D06B-8D73-4AA3-8354-867E1E372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10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2E80-EB90-47CF-96F2-903A9F47993F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D06B-8D73-4AA3-8354-867E1E372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2E80-EB90-47CF-96F2-903A9F47993F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D06B-8D73-4AA3-8354-867E1E372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8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2E80-EB90-47CF-96F2-903A9F47993F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D06B-8D73-4AA3-8354-867E1E372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7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2E80-EB90-47CF-96F2-903A9F47993F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D06B-8D73-4AA3-8354-867E1E372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3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2E80-EB90-47CF-96F2-903A9F47993F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D06B-8D73-4AA3-8354-867E1E372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7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2E80-EB90-47CF-96F2-903A9F47993F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D06B-8D73-4AA3-8354-867E1E372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2E80-EB90-47CF-96F2-903A9F47993F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D06B-8D73-4AA3-8354-867E1E372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6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3281" y="440717"/>
            <a:ext cx="9765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6B49AD"/>
                </a:solidFill>
                <a:effectLst/>
                <a:latin typeface="Montserrat ExtraBold" panose="00000900000000000000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Библиотерапия как форма психологической и духовной поддержки людей с паллиативным статусом на примере проекта «Мобильный паллиатив»</a:t>
            </a:r>
            <a:endParaRPr lang="ru-RU" sz="2400" dirty="0">
              <a:solidFill>
                <a:srgbClr val="373739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56" y="439867"/>
            <a:ext cx="982591" cy="9680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61370" y="5134921"/>
            <a:ext cx="1606377" cy="14557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3485" y="5736627"/>
            <a:ext cx="982591" cy="9680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0" y="312992"/>
            <a:ext cx="1606377" cy="1455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968F332-2D81-E32D-DC4F-E81B60B6BACB}"/>
              </a:ext>
            </a:extLst>
          </p:cNvPr>
          <p:cNvSpPr txBox="1"/>
          <p:nvPr/>
        </p:nvSpPr>
        <p:spPr>
          <a:xfrm>
            <a:off x="1834441" y="5288340"/>
            <a:ext cx="7406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313133"/>
                </a:solidFill>
                <a:latin typeface="Montserrat ExtraBold" panose="00000900000000000000" pitchFamily="2" charset="-52"/>
              </a:rPr>
              <a:t>Руководитель БИЦ «Социальный» </a:t>
            </a:r>
          </a:p>
          <a:p>
            <a:pPr algn="ctr"/>
            <a:r>
              <a:rPr lang="ru-RU" dirty="0">
                <a:solidFill>
                  <a:srgbClr val="313133"/>
                </a:solidFill>
                <a:latin typeface="Montserrat ExtraBold" panose="00000900000000000000" pitchFamily="2" charset="-52"/>
              </a:rPr>
              <a:t>МУ «ЦБС» г. Липецка</a:t>
            </a:r>
          </a:p>
          <a:p>
            <a:pPr algn="ctr"/>
            <a:endParaRPr lang="ru-RU" sz="1200" dirty="0">
              <a:solidFill>
                <a:srgbClr val="313133"/>
              </a:solidFill>
              <a:latin typeface="Montserrat ExtraBold" panose="00000900000000000000" pitchFamily="2" charset="-52"/>
            </a:endParaRPr>
          </a:p>
          <a:p>
            <a:pPr algn="ctr"/>
            <a:r>
              <a:rPr lang="ru-RU" sz="2400" dirty="0">
                <a:solidFill>
                  <a:srgbClr val="313133"/>
                </a:solidFill>
                <a:latin typeface="Montserrat ExtraBold" panose="00000900000000000000" pitchFamily="2" charset="-52"/>
              </a:rPr>
              <a:t>ПОЛУХИНА</a:t>
            </a:r>
          </a:p>
          <a:p>
            <a:pPr algn="ctr"/>
            <a:r>
              <a:rPr lang="ru-RU" sz="2400" dirty="0">
                <a:solidFill>
                  <a:srgbClr val="313133"/>
                </a:solidFill>
                <a:latin typeface="Montserrat ExtraBold" panose="00000900000000000000" pitchFamily="2" charset="-52"/>
              </a:rPr>
              <a:t>Жанна Владимировна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E9D1DF0-2B5D-3B73-F10B-32984A284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28" y="1961197"/>
            <a:ext cx="5490538" cy="33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3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69066"/>
            <a:ext cx="1168974" cy="10593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52375" y="4464948"/>
            <a:ext cx="2378942" cy="21559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33389"/>
            <a:ext cx="1909781" cy="18815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46" y="269066"/>
            <a:ext cx="982591" cy="96807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4EDED29-97C2-D860-4070-5EC2D1BC5979}"/>
              </a:ext>
            </a:extLst>
          </p:cNvPr>
          <p:cNvSpPr/>
          <p:nvPr/>
        </p:nvSpPr>
        <p:spPr>
          <a:xfrm>
            <a:off x="5688322" y="308702"/>
            <a:ext cx="608233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ОСОБЫЙ БАТАЛЬОН ЗАБОТЫ</a:t>
            </a:r>
          </a:p>
          <a:p>
            <a:r>
              <a:rPr lang="ru-RU" sz="16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ЕГО ГАСТРОЛИ ПРОХОДЯТ В ЗНАКОВЫЕ СОБЫТИЯ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ДЕНЬ ПОБЕДЫ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ДЕНЬ ПОЖИЛОГО </a:t>
            </a:r>
            <a:r>
              <a:rPr lang="ru-RU" sz="1600" dirty="0" smtClean="0">
                <a:solidFill>
                  <a:srgbClr val="6B49AD"/>
                </a:solidFill>
                <a:latin typeface="Montserrat ExtraBold" panose="00000900000000000000" pitchFamily="2" charset="-52"/>
              </a:rPr>
              <a:t>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B49AD"/>
                </a:solidFill>
                <a:latin typeface="Montserrat ExtraBold" panose="00000900000000000000" pitchFamily="2" charset="-52"/>
              </a:rPr>
              <a:t>ДЕНЬ </a:t>
            </a:r>
            <a:r>
              <a:rPr lang="ru-RU" sz="16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МЕДРАБОТНИКА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DB771A7-4198-3F93-7AFB-0091070BAA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7" y="532659"/>
            <a:ext cx="4280562" cy="30915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F1A9125-04F9-2F74-B09D-0B3CD1C1B6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01" y="3785383"/>
            <a:ext cx="2672178" cy="2672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C162356-3ECE-5BC8-419C-1C2AF7AED4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03" y="3971578"/>
            <a:ext cx="5497743" cy="229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8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69066"/>
            <a:ext cx="1168974" cy="10593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52375" y="4464948"/>
            <a:ext cx="2378942" cy="21559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33389"/>
            <a:ext cx="1909781" cy="18815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46" y="269066"/>
            <a:ext cx="982591" cy="96807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4EDED29-97C2-D860-4070-5EC2D1BC5979}"/>
              </a:ext>
            </a:extLst>
          </p:cNvPr>
          <p:cNvSpPr/>
          <p:nvPr/>
        </p:nvSpPr>
        <p:spPr>
          <a:xfrm>
            <a:off x="6096000" y="2152612"/>
            <a:ext cx="55967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И ЭТО НАША ТРАДИЦИЯ -</a:t>
            </a:r>
          </a:p>
          <a:p>
            <a:r>
              <a:rPr lang="ru-RU" sz="16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ДАРИТЬ ЛЮДЯМ ТЕПЛО, ЗАБОТУ, ВНИМАНИЕ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C26167B-6DB7-B6E8-6877-9637CD44E4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24" y="1328449"/>
            <a:ext cx="4715654" cy="41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7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4828" y="807249"/>
            <a:ext cx="9895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373739"/>
                </a:solidFill>
                <a:latin typeface="Montserrat ExtraBold" panose="00000900000000000000" pitchFamily="2" charset="-52"/>
              </a:rPr>
              <a:t>О ПРОЕКТЕ И ДОБРЫХ ДЕЛАХ</a:t>
            </a:r>
          </a:p>
          <a:p>
            <a:pPr algn="ctr"/>
            <a:r>
              <a:rPr lang="ru-RU" sz="4000" dirty="0">
                <a:solidFill>
                  <a:srgbClr val="373739"/>
                </a:solidFill>
                <a:latin typeface="Montserrat ExtraBold" panose="00000900000000000000" pitchFamily="2" charset="-52"/>
              </a:rPr>
              <a:t>БИЦ «СОЦИАЛЬНЫЙ»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0" y="256060"/>
            <a:ext cx="1216416" cy="11023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63831" y="5268686"/>
            <a:ext cx="1216416" cy="11023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485" y="5268686"/>
            <a:ext cx="1574688" cy="15514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998" y="109229"/>
            <a:ext cx="1574688" cy="15514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BF7B033-AAE8-73C2-1B2A-95A96C012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38" y="2783649"/>
            <a:ext cx="2476870" cy="24768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1F9785D-D90E-0571-DCA9-F87127B63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05" y="2583901"/>
            <a:ext cx="2876365" cy="2876365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AE496C4-CFA7-D783-51D6-73BADEEB6E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49" y="2681877"/>
            <a:ext cx="2566988" cy="256698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05D5313-6C74-B0E8-FAB9-0936C8DA9943}"/>
              </a:ext>
            </a:extLst>
          </p:cNvPr>
          <p:cNvSpPr/>
          <p:nvPr/>
        </p:nvSpPr>
        <p:spPr>
          <a:xfrm>
            <a:off x="4232055" y="5896949"/>
            <a:ext cx="5596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РАДА ЗНАКОМСТВУ!</a:t>
            </a:r>
          </a:p>
        </p:txBody>
      </p:sp>
    </p:spTree>
    <p:extLst>
      <p:ext uri="{BB962C8B-B14F-4D97-AF65-F5344CB8AC3E}">
        <p14:creationId xmlns:p14="http://schemas.microsoft.com/office/powerpoint/2010/main" val="74433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3221" y="505048"/>
            <a:ext cx="6818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373739"/>
                </a:solidFill>
                <a:latin typeface="Montserrat ExtraBold" panose="00000900000000000000" pitchFamily="2" charset="-52"/>
              </a:rPr>
              <a:t>ПАРТНЁРСКИЙ СОЮЗ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0517" y="3900230"/>
            <a:ext cx="5243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73739"/>
                </a:solidFill>
                <a:latin typeface="Montserrat ExtraBold" panose="00000900000000000000" pitchFamily="2" charset="-52"/>
              </a:rPr>
              <a:t>Фонд «Сохранение нации и развитие гражданского общества»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3919401"/>
            <a:ext cx="4829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73739"/>
                </a:solidFill>
                <a:latin typeface="Montserrat ExtraBold" panose="00000900000000000000" pitchFamily="2" charset="-52"/>
              </a:rPr>
              <a:t>Библиотечно-информационный центр «Социальный»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69066"/>
            <a:ext cx="1168974" cy="105938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30615" y="4701091"/>
            <a:ext cx="294150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215</a:t>
            </a:r>
          </a:p>
          <a:p>
            <a:r>
              <a:rPr lang="ru-RU" sz="16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выдано </a:t>
            </a:r>
          </a:p>
          <a:p>
            <a:r>
              <a:rPr lang="ru-RU" sz="16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библиотечных книг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45262" y="4701091"/>
            <a:ext cx="219940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10 </a:t>
            </a:r>
            <a:r>
              <a:rPr lang="ru-RU" sz="16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патронажных сотрудников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52375" y="4464948"/>
            <a:ext cx="2378942" cy="21559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7780" y="4865957"/>
            <a:ext cx="1909781" cy="18815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46" y="269066"/>
            <a:ext cx="982591" cy="96807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5780221-E3F5-026B-E893-338E3C658237}"/>
              </a:ext>
            </a:extLst>
          </p:cNvPr>
          <p:cNvSpPr/>
          <p:nvPr/>
        </p:nvSpPr>
        <p:spPr>
          <a:xfrm>
            <a:off x="2755198" y="1260450"/>
            <a:ext cx="6186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73739"/>
                </a:solidFill>
                <a:latin typeface="Montserrat ExtraBold" panose="00000900000000000000" pitchFamily="2" charset="-52"/>
              </a:rPr>
              <a:t>Паллиативное отделение</a:t>
            </a:r>
          </a:p>
          <a:p>
            <a:pPr algn="ctr"/>
            <a:r>
              <a:rPr lang="ru-RU" sz="2000" b="0" i="0" dirty="0">
                <a:solidFill>
                  <a:srgbClr val="333333"/>
                </a:solidFill>
                <a:effectLst/>
                <a:latin typeface="Montserrat ExtraBold" panose="00000900000000000000" pitchFamily="2" charset="-52"/>
              </a:rPr>
              <a:t>ГУЗ «Липецкая городская больница № 6 им. В.В.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Montserrat ExtraBold" panose="00000900000000000000" pitchFamily="2" charset="-52"/>
              </a:rPr>
              <a:t>Макущенко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Montserrat ExtraBold" panose="00000900000000000000" pitchFamily="2" charset="-52"/>
              </a:rPr>
              <a:t>»</a:t>
            </a:r>
            <a:endParaRPr lang="ru-RU" sz="2000" dirty="0">
              <a:solidFill>
                <a:srgbClr val="373739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3" name="Шеврон 11">
            <a:extLst>
              <a:ext uri="{FF2B5EF4-FFF2-40B4-BE49-F238E27FC236}">
                <a16:creationId xmlns="" xmlns:a16="http://schemas.microsoft.com/office/drawing/2014/main" id="{F23769B4-A5FF-6BD1-7C6B-AB0AF805476F}"/>
              </a:ext>
            </a:extLst>
          </p:cNvPr>
          <p:cNvSpPr/>
          <p:nvPr/>
        </p:nvSpPr>
        <p:spPr>
          <a:xfrm>
            <a:off x="6845714" y="4926212"/>
            <a:ext cx="391886" cy="446272"/>
          </a:xfrm>
          <a:prstGeom prst="chevron">
            <a:avLst/>
          </a:prstGeom>
          <a:solidFill>
            <a:srgbClr val="6B4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E618F21-6D20-A95D-219A-C580D03DE9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92" y="2533954"/>
            <a:ext cx="2457866" cy="10156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04E15C8-2CAB-23A3-9BDA-7926285451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98" y="2683247"/>
            <a:ext cx="3874319" cy="7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6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69066"/>
            <a:ext cx="1168974" cy="10593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52375" y="4464948"/>
            <a:ext cx="2378942" cy="21559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33389"/>
            <a:ext cx="1909781" cy="18815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46" y="269066"/>
            <a:ext cx="982591" cy="96807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73BA379-EAF7-2B6C-8715-415137EE041F}"/>
              </a:ext>
            </a:extLst>
          </p:cNvPr>
          <p:cNvSpPr/>
          <p:nvPr/>
        </p:nvSpPr>
        <p:spPr>
          <a:xfrm>
            <a:off x="1430231" y="4024560"/>
            <a:ext cx="49439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РЕЙС ОСОБОГО ВНИМАНИЯ</a:t>
            </a:r>
          </a:p>
          <a:p>
            <a:pPr algn="ctr"/>
            <a:endParaRPr lang="ru-RU" sz="2000" dirty="0">
              <a:solidFill>
                <a:srgbClr val="6B49AD"/>
              </a:solidFill>
              <a:latin typeface="Montserrat ExtraBold" panose="00000900000000000000" pitchFamily="2" charset="-52"/>
            </a:endParaRPr>
          </a:p>
          <a:p>
            <a:pPr algn="ctr"/>
            <a:r>
              <a:rPr lang="ru-RU" sz="1600" b="0" i="0" dirty="0">
                <a:solidFill>
                  <a:srgbClr val="6B49AD"/>
                </a:solidFill>
                <a:effectLst/>
                <a:latin typeface="Montserrat ExtraBold" panose="00000900000000000000" pitchFamily="2" charset="-52"/>
                <a:cs typeface="Arial" panose="020B0604020202020204" pitchFamily="34" charset="0"/>
              </a:rPr>
              <a:t>Каждый месяц библиотекари выезжают к людям пожилого возраста и с инвалидностью, которые не могут самостоятельно посетить библиотеку</a:t>
            </a:r>
            <a:endParaRPr lang="ru-RU" sz="1600" dirty="0">
              <a:solidFill>
                <a:srgbClr val="6B49AD"/>
              </a:solidFill>
              <a:latin typeface="Montserrat ExtraBold" panose="000009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F2E4174-45F9-52DD-A795-3D72C6B992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79" y="367320"/>
            <a:ext cx="4043639" cy="34051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4020C7-B9C2-29D7-D260-B5D1D8EE67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958" y="2278085"/>
            <a:ext cx="4043639" cy="349294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DB96BC3-26B1-64F0-1393-8F97A9F161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854" y="358209"/>
            <a:ext cx="1479846" cy="1479846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3551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69066"/>
            <a:ext cx="1168974" cy="10593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52375" y="4464948"/>
            <a:ext cx="2378942" cy="21559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33389"/>
            <a:ext cx="1909781" cy="18815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46" y="269066"/>
            <a:ext cx="982591" cy="96807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73BA379-EAF7-2B6C-8715-415137EE041F}"/>
              </a:ext>
            </a:extLst>
          </p:cNvPr>
          <p:cNvSpPr/>
          <p:nvPr/>
        </p:nvSpPr>
        <p:spPr>
          <a:xfrm>
            <a:off x="6780501" y="1885220"/>
            <a:ext cx="4943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В МАЕ СТАРТОВАЛ ПРОЕКТ «МОБИЛЬНЫЙ ПАЛЛИАТИВ»</a:t>
            </a:r>
            <a:r>
              <a:rPr lang="ru-RU" sz="2000" b="0" i="0" dirty="0">
                <a:solidFill>
                  <a:srgbClr val="6B49AD"/>
                </a:solidFill>
                <a:effectLst/>
                <a:latin typeface="-apple-system"/>
              </a:rPr>
              <a:t> </a:t>
            </a:r>
          </a:p>
          <a:p>
            <a:pPr algn="ctr"/>
            <a:r>
              <a:rPr lang="ru-RU" sz="1600" b="0" i="0" dirty="0">
                <a:solidFill>
                  <a:srgbClr val="6B49AD"/>
                </a:solidFill>
                <a:effectLst/>
                <a:latin typeface="Montserrat ExtraBold" panose="00000900000000000000" pitchFamily="2" charset="-52"/>
                <a:cs typeface="Arial" panose="020B0604020202020204" pitchFamily="34" charset="0"/>
              </a:rPr>
              <a:t>по доступности библиотечных книг тяжелобольным пациентам паллиативного отделения Липецкой городской больницы №6 </a:t>
            </a:r>
          </a:p>
          <a:p>
            <a:pPr algn="ctr"/>
            <a:r>
              <a:rPr lang="ru-RU" sz="1600" b="0" i="0" dirty="0">
                <a:solidFill>
                  <a:srgbClr val="6B49AD"/>
                </a:solidFill>
                <a:effectLst/>
                <a:latin typeface="Montserrat ExtraBold" panose="00000900000000000000" pitchFamily="2" charset="-52"/>
                <a:cs typeface="Arial" panose="020B0604020202020204" pitchFamily="34" charset="0"/>
              </a:rPr>
              <a:t>им. В.В. </a:t>
            </a:r>
            <a:r>
              <a:rPr lang="ru-RU" sz="1600" b="0" i="0" dirty="0" err="1">
                <a:solidFill>
                  <a:srgbClr val="6B49AD"/>
                </a:solidFill>
                <a:effectLst/>
                <a:latin typeface="Montserrat ExtraBold" panose="00000900000000000000" pitchFamily="2" charset="-52"/>
                <a:cs typeface="Arial" panose="020B0604020202020204" pitchFamily="34" charset="0"/>
              </a:rPr>
              <a:t>Макущенко</a:t>
            </a:r>
            <a:r>
              <a:rPr lang="ru-RU" sz="1600" b="0" i="0" dirty="0">
                <a:solidFill>
                  <a:srgbClr val="6B49AD"/>
                </a:solidFill>
                <a:effectLst/>
                <a:latin typeface="Montserrat ExtraBold" panose="00000900000000000000" pitchFamily="2" charset="-52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6B49AD"/>
              </a:solidFill>
              <a:latin typeface="Montserrat ExtraBold" panose="00000900000000000000" pitchFamily="2" charset="-52"/>
              <a:cs typeface="Arial" panose="020B0604020202020204" pitchFamily="34" charset="0"/>
            </a:endParaRPr>
          </a:p>
          <a:p>
            <a:pPr algn="ctr"/>
            <a:endParaRPr lang="ru-RU" sz="2000" dirty="0">
              <a:solidFill>
                <a:srgbClr val="373739"/>
              </a:solidFill>
              <a:latin typeface="Montserrat ExtraBold" panose="00000900000000000000" pitchFamily="2" charset="-52"/>
            </a:endParaRPr>
          </a:p>
          <a:p>
            <a:pPr algn="ctr"/>
            <a:endParaRPr lang="ru-RU" sz="2000" dirty="0">
              <a:solidFill>
                <a:srgbClr val="373739"/>
              </a:solidFill>
              <a:latin typeface="Montserrat ExtraBold" panose="00000900000000000000" pitchFamily="2" charset="-52"/>
            </a:endParaRPr>
          </a:p>
          <a:p>
            <a:pPr algn="ctr"/>
            <a:endParaRPr lang="ru-RU" sz="2000" dirty="0">
              <a:solidFill>
                <a:srgbClr val="373739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B6CBADE-D25C-A3BC-1C29-9D27316134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79" y="1171852"/>
            <a:ext cx="5681709" cy="4216893"/>
          </a:xfrm>
          <a:prstGeom prst="rect">
            <a:avLst/>
          </a:prstGeom>
        </p:spPr>
      </p:pic>
      <p:sp>
        <p:nvSpPr>
          <p:cNvPr id="5" name="Шеврон 11">
            <a:extLst>
              <a:ext uri="{FF2B5EF4-FFF2-40B4-BE49-F238E27FC236}">
                <a16:creationId xmlns="" xmlns:a16="http://schemas.microsoft.com/office/drawing/2014/main" id="{980C09DF-735D-E690-2EA0-6712A4275BFF}"/>
              </a:ext>
            </a:extLst>
          </p:cNvPr>
          <p:cNvSpPr/>
          <p:nvPr/>
        </p:nvSpPr>
        <p:spPr>
          <a:xfrm>
            <a:off x="6992267" y="4989300"/>
            <a:ext cx="391886" cy="446272"/>
          </a:xfrm>
          <a:prstGeom prst="chevron">
            <a:avLst/>
          </a:prstGeom>
          <a:solidFill>
            <a:srgbClr val="6B4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E932D96-B389-5A89-540C-94EE08210EF5}"/>
              </a:ext>
            </a:extLst>
          </p:cNvPr>
          <p:cNvSpPr/>
          <p:nvPr/>
        </p:nvSpPr>
        <p:spPr>
          <a:xfrm>
            <a:off x="7409612" y="4687683"/>
            <a:ext cx="2941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9</a:t>
            </a:r>
            <a:r>
              <a:rPr lang="ru-RU" sz="5400" dirty="0" smtClean="0">
                <a:solidFill>
                  <a:srgbClr val="6B49AD"/>
                </a:solidFill>
                <a:latin typeface="Montserrat ExtraBold" panose="00000900000000000000" pitchFamily="2" charset="-52"/>
              </a:rPr>
              <a:t> </a:t>
            </a:r>
            <a:r>
              <a:rPr lang="ru-RU" sz="1600" dirty="0" smtClean="0">
                <a:solidFill>
                  <a:srgbClr val="6B49AD"/>
                </a:solidFill>
                <a:latin typeface="Montserrat ExtraBold" panose="00000900000000000000" pitchFamily="2" charset="-52"/>
              </a:rPr>
              <a:t>месяцев</a:t>
            </a:r>
            <a:endParaRPr lang="ru-RU" sz="1600" dirty="0">
              <a:solidFill>
                <a:srgbClr val="6B49AD"/>
              </a:solidFill>
              <a:latin typeface="Montserrat ExtraBold" panose="000009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873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69066"/>
            <a:ext cx="1168974" cy="10593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52375" y="4464948"/>
            <a:ext cx="2378942" cy="21559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33389"/>
            <a:ext cx="1909781" cy="18815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46" y="269066"/>
            <a:ext cx="982591" cy="96807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73BA379-EAF7-2B6C-8715-415137EE041F}"/>
              </a:ext>
            </a:extLst>
          </p:cNvPr>
          <p:cNvSpPr/>
          <p:nvPr/>
        </p:nvSpPr>
        <p:spPr>
          <a:xfrm>
            <a:off x="6760327" y="1328449"/>
            <a:ext cx="5150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73739"/>
                </a:solidFill>
                <a:latin typeface="Montserrat ExtraBold" panose="00000900000000000000" pitchFamily="2" charset="-52"/>
              </a:rPr>
              <a:t>ВЫБОР НАШИХ ОСОБЫХ ЧИТАТЕЛЕЙ</a:t>
            </a:r>
          </a:p>
          <a:p>
            <a:pPr algn="ctr"/>
            <a:endParaRPr lang="ru-RU" sz="2000" dirty="0">
              <a:solidFill>
                <a:srgbClr val="373739"/>
              </a:solidFill>
              <a:latin typeface="Montserrat ExtraBold" panose="00000900000000000000" pitchFamily="2" charset="-52"/>
            </a:endParaRPr>
          </a:p>
          <a:p>
            <a:pPr algn="ctr"/>
            <a:r>
              <a:rPr lang="ru-RU" sz="36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ТОП – 5</a:t>
            </a:r>
          </a:p>
          <a:p>
            <a:pPr algn="ctr"/>
            <a:r>
              <a:rPr lang="ru-RU" sz="2000" b="0" i="0" dirty="0">
                <a:solidFill>
                  <a:srgbClr val="373739"/>
                </a:solidFill>
                <a:effectLst/>
                <a:latin typeface="Montserrat ExtraBold" panose="00000900000000000000" pitchFamily="2" charset="-52"/>
              </a:rPr>
              <a:t>ПСИХ</a:t>
            </a:r>
            <a:r>
              <a:rPr lang="ru-RU" sz="2000" dirty="0">
                <a:solidFill>
                  <a:srgbClr val="373739"/>
                </a:solidFill>
                <a:latin typeface="Montserrat ExtraBold" panose="00000900000000000000" pitchFamily="2" charset="-52"/>
              </a:rPr>
              <a:t>ОЛОГИЯ</a:t>
            </a:r>
          </a:p>
          <a:p>
            <a:pPr algn="ctr"/>
            <a:r>
              <a:rPr lang="ru-RU" sz="2000" dirty="0">
                <a:solidFill>
                  <a:srgbClr val="373739"/>
                </a:solidFill>
                <a:latin typeface="Montserrat ExtraBold" panose="00000900000000000000" pitchFamily="2" charset="-52"/>
              </a:rPr>
              <a:t>ПРАВОСЛАВНАЯ ЛИТЕРАТУРА</a:t>
            </a:r>
          </a:p>
          <a:p>
            <a:pPr algn="ctr"/>
            <a:r>
              <a:rPr lang="ru-RU" sz="2000" dirty="0">
                <a:solidFill>
                  <a:srgbClr val="373739"/>
                </a:solidFill>
                <a:latin typeface="Montserrat ExtraBold" panose="00000900000000000000" pitchFamily="2" charset="-52"/>
              </a:rPr>
              <a:t>ДЕТЕКТИВЫ</a:t>
            </a:r>
          </a:p>
          <a:p>
            <a:pPr algn="ctr"/>
            <a:r>
              <a:rPr lang="ru-RU" sz="2000" dirty="0">
                <a:solidFill>
                  <a:srgbClr val="373739"/>
                </a:solidFill>
                <a:latin typeface="Montserrat ExtraBold" panose="00000900000000000000" pitchFamily="2" charset="-52"/>
              </a:rPr>
              <a:t>ЖЕНСКИЕ РОМАНЫ</a:t>
            </a:r>
          </a:p>
          <a:p>
            <a:pPr algn="ctr"/>
            <a:r>
              <a:rPr lang="ru-RU" sz="2000" dirty="0">
                <a:solidFill>
                  <a:srgbClr val="373739"/>
                </a:solidFill>
                <a:latin typeface="Montserrat ExtraBold" panose="00000900000000000000" pitchFamily="2" charset="-52"/>
              </a:rPr>
              <a:t>СОВРЕМЕННАЯ ПРОЗА</a:t>
            </a:r>
          </a:p>
          <a:p>
            <a:pPr algn="ctr"/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</a:p>
        </p:txBody>
      </p:sp>
      <p:sp>
        <p:nvSpPr>
          <p:cNvPr id="5" name="Шеврон 11">
            <a:extLst>
              <a:ext uri="{FF2B5EF4-FFF2-40B4-BE49-F238E27FC236}">
                <a16:creationId xmlns="" xmlns:a16="http://schemas.microsoft.com/office/drawing/2014/main" id="{980C09DF-735D-E690-2EA0-6712A4275BFF}"/>
              </a:ext>
            </a:extLst>
          </p:cNvPr>
          <p:cNvSpPr/>
          <p:nvPr/>
        </p:nvSpPr>
        <p:spPr>
          <a:xfrm>
            <a:off x="2413704" y="5220348"/>
            <a:ext cx="391886" cy="446272"/>
          </a:xfrm>
          <a:prstGeom prst="chevron">
            <a:avLst/>
          </a:prstGeom>
          <a:solidFill>
            <a:srgbClr val="6B4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E932D96-B389-5A89-540C-94EE08210EF5}"/>
              </a:ext>
            </a:extLst>
          </p:cNvPr>
          <p:cNvSpPr/>
          <p:nvPr/>
        </p:nvSpPr>
        <p:spPr>
          <a:xfrm>
            <a:off x="2819782" y="5017384"/>
            <a:ext cx="506863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45 </a:t>
            </a:r>
          </a:p>
          <a:p>
            <a:r>
              <a:rPr lang="ru-RU" sz="16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пациентов ежемесячно  </a:t>
            </a:r>
          </a:p>
          <a:p>
            <a:r>
              <a:rPr lang="ru-RU" sz="16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имеют доступ к библиотечным книгам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EEA5E00-050E-C408-10ED-2E1662E7D3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48" y="753104"/>
            <a:ext cx="5621379" cy="420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5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69066"/>
            <a:ext cx="1168974" cy="10593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52375" y="4464948"/>
            <a:ext cx="2378942" cy="21559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33389"/>
            <a:ext cx="1909781" cy="18815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46" y="269066"/>
            <a:ext cx="982591" cy="96807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73BA379-EAF7-2B6C-8715-415137EE041F}"/>
              </a:ext>
            </a:extLst>
          </p:cNvPr>
          <p:cNvSpPr/>
          <p:nvPr/>
        </p:nvSpPr>
        <p:spPr>
          <a:xfrm>
            <a:off x="105390" y="-420451"/>
            <a:ext cx="77830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373739"/>
              </a:solidFill>
              <a:latin typeface="Montserrat ExtraBold" panose="00000900000000000000" pitchFamily="2" charset="-52"/>
            </a:endParaRPr>
          </a:p>
          <a:p>
            <a:pPr algn="ctr"/>
            <a:endParaRPr lang="ru-RU" sz="2000" dirty="0">
              <a:solidFill>
                <a:srgbClr val="373739"/>
              </a:solidFill>
              <a:latin typeface="Montserrat ExtraBold" panose="00000900000000000000" pitchFamily="2" charset="-52"/>
            </a:endParaRPr>
          </a:p>
          <a:p>
            <a:pPr algn="ctr"/>
            <a:r>
              <a:rPr lang="ru-RU" sz="3600" b="0" i="0" cap="all" dirty="0">
                <a:solidFill>
                  <a:srgbClr val="6B49AD"/>
                </a:solidFill>
                <a:effectLst/>
                <a:latin typeface="Montserrat ExtraBold" panose="00000900000000000000" pitchFamily="2" charset="-52"/>
              </a:rPr>
              <a:t>ЗАХОТЕТЬ ЖИТЬ БЛАГОДАРЯ КНИГЕ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E932D96-B389-5A89-540C-94EE08210EF5}"/>
              </a:ext>
            </a:extLst>
          </p:cNvPr>
          <p:cNvSpPr/>
          <p:nvPr/>
        </p:nvSpPr>
        <p:spPr>
          <a:xfrm>
            <a:off x="1775533" y="4342165"/>
            <a:ext cx="88687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...Прошло время. Пациент стал ощущать себя по-другому. Он теперь просыпался и читал, рисовал, выезжал на коляске на улицу, гулял во дворе больницы. Пришло понимание, что и в этих условиях можно жить. Жить интересно, насыщенно, получать эмоции и общение. Он научился. И всё началось с книг, которые мы так настойчиво ему предлагали </a:t>
            </a:r>
            <a:endParaRPr lang="ru-RU" sz="2000" dirty="0">
              <a:solidFill>
                <a:srgbClr val="6B49AD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" name="Шеврон 11">
            <a:extLst>
              <a:ext uri="{FF2B5EF4-FFF2-40B4-BE49-F238E27FC236}">
                <a16:creationId xmlns="" xmlns:a16="http://schemas.microsoft.com/office/drawing/2014/main" id="{A04A472F-AA18-46E9-A566-CC0E5B87AFDA}"/>
              </a:ext>
            </a:extLst>
          </p:cNvPr>
          <p:cNvSpPr/>
          <p:nvPr/>
        </p:nvSpPr>
        <p:spPr>
          <a:xfrm rot="10800000">
            <a:off x="1495334" y="4342165"/>
            <a:ext cx="391886" cy="446272"/>
          </a:xfrm>
          <a:prstGeom prst="chevron">
            <a:avLst/>
          </a:prstGeom>
          <a:solidFill>
            <a:srgbClr val="6B4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Шеврон 11">
            <a:extLst>
              <a:ext uri="{FF2B5EF4-FFF2-40B4-BE49-F238E27FC236}">
                <a16:creationId xmlns="" xmlns:a16="http://schemas.microsoft.com/office/drawing/2014/main" id="{72B83A46-46E0-DEC9-8B25-555838ADA488}"/>
              </a:ext>
            </a:extLst>
          </p:cNvPr>
          <p:cNvSpPr/>
          <p:nvPr/>
        </p:nvSpPr>
        <p:spPr>
          <a:xfrm rot="10800000">
            <a:off x="1234288" y="4342165"/>
            <a:ext cx="391886" cy="446272"/>
          </a:xfrm>
          <a:prstGeom prst="chevron">
            <a:avLst/>
          </a:prstGeom>
          <a:solidFill>
            <a:srgbClr val="6B4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Шеврон 11">
            <a:extLst>
              <a:ext uri="{FF2B5EF4-FFF2-40B4-BE49-F238E27FC236}">
                <a16:creationId xmlns="" xmlns:a16="http://schemas.microsoft.com/office/drawing/2014/main" id="{F1D9AECB-AFE8-EBB6-0AC9-A0C61BDF66C4}"/>
              </a:ext>
            </a:extLst>
          </p:cNvPr>
          <p:cNvSpPr/>
          <p:nvPr/>
        </p:nvSpPr>
        <p:spPr>
          <a:xfrm>
            <a:off x="4095751" y="5888451"/>
            <a:ext cx="391886" cy="446272"/>
          </a:xfrm>
          <a:prstGeom prst="chevron">
            <a:avLst/>
          </a:prstGeom>
          <a:solidFill>
            <a:srgbClr val="6B4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Шеврон 11">
            <a:extLst>
              <a:ext uri="{FF2B5EF4-FFF2-40B4-BE49-F238E27FC236}">
                <a16:creationId xmlns="" xmlns:a16="http://schemas.microsoft.com/office/drawing/2014/main" id="{A703D9A0-6FD4-16E2-57BD-87324D801275}"/>
              </a:ext>
            </a:extLst>
          </p:cNvPr>
          <p:cNvSpPr/>
          <p:nvPr/>
        </p:nvSpPr>
        <p:spPr>
          <a:xfrm>
            <a:off x="3838046" y="5888451"/>
            <a:ext cx="391886" cy="446272"/>
          </a:xfrm>
          <a:prstGeom prst="chevron">
            <a:avLst/>
          </a:prstGeom>
          <a:solidFill>
            <a:srgbClr val="6B4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011C5F0-C1E4-BAF0-38FB-FDDB47E9A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16" y="1456577"/>
            <a:ext cx="4526870" cy="26415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6187A10-2703-5E36-94BB-E5B54CF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238363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7CE8895-97FD-02EE-6695-887CBBE893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0" y="977749"/>
            <a:ext cx="1714500" cy="14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7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69066"/>
            <a:ext cx="1168974" cy="10593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52375" y="4464948"/>
            <a:ext cx="2378942" cy="21559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33389"/>
            <a:ext cx="1909781" cy="18815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46" y="269066"/>
            <a:ext cx="982591" cy="968077"/>
          </a:xfrm>
          <a:prstGeom prst="rect">
            <a:avLst/>
          </a:prstGeom>
        </p:spPr>
      </p:pic>
      <p:sp>
        <p:nvSpPr>
          <p:cNvPr id="5" name="Шеврон 11">
            <a:extLst>
              <a:ext uri="{FF2B5EF4-FFF2-40B4-BE49-F238E27FC236}">
                <a16:creationId xmlns="" xmlns:a16="http://schemas.microsoft.com/office/drawing/2014/main" id="{980C09DF-735D-E690-2EA0-6712A4275BFF}"/>
              </a:ext>
            </a:extLst>
          </p:cNvPr>
          <p:cNvSpPr/>
          <p:nvPr/>
        </p:nvSpPr>
        <p:spPr>
          <a:xfrm>
            <a:off x="1517895" y="5096635"/>
            <a:ext cx="391886" cy="446272"/>
          </a:xfrm>
          <a:prstGeom prst="chevron">
            <a:avLst/>
          </a:prstGeom>
          <a:solidFill>
            <a:srgbClr val="6B4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E932D96-B389-5A89-540C-94EE08210EF5}"/>
              </a:ext>
            </a:extLst>
          </p:cNvPr>
          <p:cNvSpPr/>
          <p:nvPr/>
        </p:nvSpPr>
        <p:spPr>
          <a:xfrm>
            <a:off x="2057271" y="4835021"/>
            <a:ext cx="634197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25 </a:t>
            </a:r>
          </a:p>
          <a:p>
            <a:r>
              <a:rPr lang="ru-RU" sz="16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пациентов и медицинских работников больницы приняли участие в празднике ко дню медработника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98089B9-8F90-2166-5AC0-990589A18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3" y="827609"/>
            <a:ext cx="5311473" cy="31364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E4EF8D1-6C28-35B6-F26D-26EE0AE556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05" y="2597913"/>
            <a:ext cx="5058793" cy="2845571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4EDED29-97C2-D860-4070-5EC2D1BC5979}"/>
              </a:ext>
            </a:extLst>
          </p:cNvPr>
          <p:cNvSpPr/>
          <p:nvPr/>
        </p:nvSpPr>
        <p:spPr>
          <a:xfrm>
            <a:off x="6638056" y="497452"/>
            <a:ext cx="494401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6</a:t>
            </a:r>
          </a:p>
          <a:p>
            <a:r>
              <a:rPr lang="ru-RU" sz="16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семей многодетных и с детьми с ОВЗ организовали концерт</a:t>
            </a:r>
          </a:p>
        </p:txBody>
      </p:sp>
    </p:spTree>
    <p:extLst>
      <p:ext uri="{BB962C8B-B14F-4D97-AF65-F5344CB8AC3E}">
        <p14:creationId xmlns:p14="http://schemas.microsoft.com/office/powerpoint/2010/main" val="75318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69066"/>
            <a:ext cx="1168974" cy="10593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52375" y="4464948"/>
            <a:ext cx="2378942" cy="21559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33389"/>
            <a:ext cx="1909781" cy="18815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46" y="269066"/>
            <a:ext cx="982591" cy="96807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4EDED29-97C2-D860-4070-5EC2D1BC5979}"/>
              </a:ext>
            </a:extLst>
          </p:cNvPr>
          <p:cNvSpPr/>
          <p:nvPr/>
        </p:nvSpPr>
        <p:spPr>
          <a:xfrm>
            <a:off x="6529746" y="860800"/>
            <a:ext cx="494401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ПОДАРКИ</a:t>
            </a:r>
          </a:p>
          <a:p>
            <a:r>
              <a:rPr lang="ru-RU" sz="16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ОТ ПАРТНЕРОВ: </a:t>
            </a:r>
          </a:p>
          <a:p>
            <a:endParaRPr lang="ru-RU" sz="1600" dirty="0">
              <a:solidFill>
                <a:srgbClr val="6B49AD"/>
              </a:solidFill>
              <a:latin typeface="Montserrat ExtraBold" panose="000009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МАЛЫЙ И ЧАСТНЫЙ БИЗНЕС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БЛАГОТВОРИТЕЛЬНЫЙ ФОНД И ОБЩЕСТВЕННАЯ ОРГАНИЗАЦИЯ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ВОЛОНТЁРЫ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A4E437C-4FDC-8101-0BEC-BDFF4D8DD5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29" y="3675031"/>
            <a:ext cx="2418328" cy="22991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4E08EFC-35EB-FB1B-04BF-44E9928000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05" y="3743339"/>
            <a:ext cx="2656251" cy="22308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F48C9CB-7BBB-38C0-B570-0FBC8579BC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3" y="638659"/>
            <a:ext cx="5142753" cy="377670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A22273B-FCE2-1C0A-2D1B-6F3B98E917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81" y="4676656"/>
            <a:ext cx="2904724" cy="17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1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69066"/>
            <a:ext cx="1168974" cy="10593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52375" y="4464948"/>
            <a:ext cx="2378942" cy="21559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33389"/>
            <a:ext cx="1909781" cy="18815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46" y="269066"/>
            <a:ext cx="982591" cy="96807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4EDED29-97C2-D860-4070-5EC2D1BC5979}"/>
              </a:ext>
            </a:extLst>
          </p:cNvPr>
          <p:cNvSpPr/>
          <p:nvPr/>
        </p:nvSpPr>
        <p:spPr>
          <a:xfrm>
            <a:off x="5532054" y="541538"/>
            <a:ext cx="537775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КОНЦЕРТ </a:t>
            </a:r>
          </a:p>
          <a:p>
            <a:r>
              <a:rPr lang="ru-RU" sz="54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К ДНЮ ПОБЕДЫ</a:t>
            </a:r>
          </a:p>
          <a:p>
            <a:r>
              <a:rPr lang="ru-RU" sz="1600" dirty="0">
                <a:solidFill>
                  <a:srgbClr val="6B49AD"/>
                </a:solidFill>
                <a:latin typeface="Montserrat ExtraBold" panose="00000900000000000000" pitchFamily="2" charset="-52"/>
              </a:rPr>
              <a:t>ОТ ЮНЫХ ОСОБЕННЫХ АРТИСТОВ ДЛЯ ДЕТЕЙ ВЕЛИКОЙ ОТЕЧЕСТВЕННОЙ ВОЙНЫ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7CB73C-FAA9-97DF-FFF7-4B58C82EF3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0" y="541538"/>
            <a:ext cx="3963558" cy="46962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4779204-B9CE-0275-399D-CA18AC567B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44" y="3755009"/>
            <a:ext cx="4781297" cy="25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9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256</Words>
  <Application>Microsoft Office PowerPoint</Application>
  <PresentationFormat>Произвольный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Times New Roman</vt:lpstr>
      <vt:lpstr>Roboto</vt:lpstr>
      <vt:lpstr>Calibri</vt:lpstr>
      <vt:lpstr>Montserrat ExtraBold</vt:lpstr>
      <vt:lpstr>Calibri Light</vt:lpstr>
      <vt:lpstr>-apple-system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Викторовна Крутских</dc:creator>
  <cp:lastModifiedBy>User</cp:lastModifiedBy>
  <cp:revision>52</cp:revision>
  <dcterms:created xsi:type="dcterms:W3CDTF">2022-03-25T11:42:25Z</dcterms:created>
  <dcterms:modified xsi:type="dcterms:W3CDTF">2024-02-10T13:49:01Z</dcterms:modified>
</cp:coreProperties>
</file>