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3" r:id="rId11"/>
  </p:sldIdLst>
  <p:sldSz cx="9906000" cy="6858000" type="A4"/>
  <p:notesSz cx="6858000" cy="9144000"/>
  <p:defaultTextStyle>
    <a:defPPr>
      <a:defRPr lang="ru-RU"/>
    </a:defPPr>
    <a:lvl1pPr marL="0" algn="l" defTabSz="87898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493" algn="l" defTabSz="87898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8985" algn="l" defTabSz="87898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478" algn="l" defTabSz="87898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7970" algn="l" defTabSz="87898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463" algn="l" defTabSz="87898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6956" algn="l" defTabSz="87898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6448" algn="l" defTabSz="87898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5941" algn="l" defTabSz="87898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9F11"/>
    <a:srgbClr val="E4B41C"/>
    <a:srgbClr val="D89928"/>
    <a:srgbClr val="B88D2E"/>
    <a:srgbClr val="CC9900"/>
    <a:srgbClr val="A25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 autoAdjust="0"/>
    <p:restoredTop sz="94709" autoAdjust="0"/>
  </p:normalViewPr>
  <p:slideViewPr>
    <p:cSldViewPr>
      <p:cViewPr>
        <p:scale>
          <a:sx n="91" d="100"/>
          <a:sy n="91" d="100"/>
        </p:scale>
        <p:origin x="-787" y="-5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31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8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6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5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7"/>
            <a:ext cx="84201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4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8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184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79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7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6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6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59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1" y="1600203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493" indent="0">
              <a:buNone/>
              <a:defRPr sz="1900" b="1"/>
            </a:lvl2pPr>
            <a:lvl3pPr marL="878985" indent="0">
              <a:buNone/>
              <a:defRPr sz="1700" b="1"/>
            </a:lvl3pPr>
            <a:lvl4pPr marL="1318478" indent="0">
              <a:buNone/>
              <a:defRPr sz="1500" b="1"/>
            </a:lvl4pPr>
            <a:lvl5pPr marL="1757970" indent="0">
              <a:buNone/>
              <a:defRPr sz="1500" b="1"/>
            </a:lvl5pPr>
            <a:lvl6pPr marL="2197463" indent="0">
              <a:buNone/>
              <a:defRPr sz="1500" b="1"/>
            </a:lvl6pPr>
            <a:lvl7pPr marL="2636956" indent="0">
              <a:buNone/>
              <a:defRPr sz="1500" b="1"/>
            </a:lvl7pPr>
            <a:lvl8pPr marL="3076448" indent="0">
              <a:buNone/>
              <a:defRPr sz="1500" b="1"/>
            </a:lvl8pPr>
            <a:lvl9pPr marL="3515941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7" y="1535117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493" indent="0">
              <a:buNone/>
              <a:defRPr sz="1900" b="1"/>
            </a:lvl2pPr>
            <a:lvl3pPr marL="878985" indent="0">
              <a:buNone/>
              <a:defRPr sz="1700" b="1"/>
            </a:lvl3pPr>
            <a:lvl4pPr marL="1318478" indent="0">
              <a:buNone/>
              <a:defRPr sz="1500" b="1"/>
            </a:lvl4pPr>
            <a:lvl5pPr marL="1757970" indent="0">
              <a:buNone/>
              <a:defRPr sz="1500" b="1"/>
            </a:lvl5pPr>
            <a:lvl6pPr marL="2197463" indent="0">
              <a:buNone/>
              <a:defRPr sz="1500" b="1"/>
            </a:lvl6pPr>
            <a:lvl7pPr marL="2636956" indent="0">
              <a:buNone/>
              <a:defRPr sz="1500" b="1"/>
            </a:lvl7pPr>
            <a:lvl8pPr marL="3076448" indent="0">
              <a:buNone/>
              <a:defRPr sz="1500" b="1"/>
            </a:lvl8pPr>
            <a:lvl9pPr marL="3515941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273053"/>
            <a:ext cx="3259006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3" y="273055"/>
            <a:ext cx="5537729" cy="58531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39493" indent="0">
              <a:buNone/>
              <a:defRPr sz="1100"/>
            </a:lvl2pPr>
            <a:lvl3pPr marL="878985" indent="0">
              <a:buNone/>
              <a:defRPr sz="900"/>
            </a:lvl3pPr>
            <a:lvl4pPr marL="1318478" indent="0">
              <a:buNone/>
              <a:defRPr sz="900"/>
            </a:lvl4pPr>
            <a:lvl5pPr marL="1757970" indent="0">
              <a:buNone/>
              <a:defRPr sz="900"/>
            </a:lvl5pPr>
            <a:lvl6pPr marL="2197463" indent="0">
              <a:buNone/>
              <a:defRPr sz="900"/>
            </a:lvl6pPr>
            <a:lvl7pPr marL="2636956" indent="0">
              <a:buNone/>
              <a:defRPr sz="900"/>
            </a:lvl7pPr>
            <a:lvl8pPr marL="3076448" indent="0">
              <a:buNone/>
              <a:defRPr sz="900"/>
            </a:lvl8pPr>
            <a:lvl9pPr marL="351594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3"/>
            <a:ext cx="59436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39493" indent="0">
              <a:buNone/>
              <a:defRPr sz="2600"/>
            </a:lvl2pPr>
            <a:lvl3pPr marL="878985" indent="0">
              <a:buNone/>
              <a:defRPr sz="2300"/>
            </a:lvl3pPr>
            <a:lvl4pPr marL="1318478" indent="0">
              <a:buNone/>
              <a:defRPr sz="1900"/>
            </a:lvl4pPr>
            <a:lvl5pPr marL="1757970" indent="0">
              <a:buNone/>
              <a:defRPr sz="1900"/>
            </a:lvl5pPr>
            <a:lvl6pPr marL="2197463" indent="0">
              <a:buNone/>
              <a:defRPr sz="1900"/>
            </a:lvl6pPr>
            <a:lvl7pPr marL="2636956" indent="0">
              <a:buNone/>
              <a:defRPr sz="1900"/>
            </a:lvl7pPr>
            <a:lvl8pPr marL="3076448" indent="0">
              <a:buNone/>
              <a:defRPr sz="1900"/>
            </a:lvl8pPr>
            <a:lvl9pPr marL="3515941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43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39493" indent="0">
              <a:buNone/>
              <a:defRPr sz="1100"/>
            </a:lvl2pPr>
            <a:lvl3pPr marL="878985" indent="0">
              <a:buNone/>
              <a:defRPr sz="900"/>
            </a:lvl3pPr>
            <a:lvl4pPr marL="1318478" indent="0">
              <a:buNone/>
              <a:defRPr sz="900"/>
            </a:lvl4pPr>
            <a:lvl5pPr marL="1757970" indent="0">
              <a:buNone/>
              <a:defRPr sz="900"/>
            </a:lvl5pPr>
            <a:lvl6pPr marL="2197463" indent="0">
              <a:buNone/>
              <a:defRPr sz="900"/>
            </a:lvl6pPr>
            <a:lvl7pPr marL="2636956" indent="0">
              <a:buNone/>
              <a:defRPr sz="900"/>
            </a:lvl7pPr>
            <a:lvl8pPr marL="3076448" indent="0">
              <a:buNone/>
              <a:defRPr sz="900"/>
            </a:lvl8pPr>
            <a:lvl9pPr marL="351594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87898" tIns="43949" rIns="87898" bIns="4394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87898" tIns="43949" rIns="87898" bIns="4394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4"/>
            <a:ext cx="2311400" cy="365125"/>
          </a:xfrm>
          <a:prstGeom prst="rect">
            <a:avLst/>
          </a:prstGeom>
        </p:spPr>
        <p:txBody>
          <a:bodyPr vert="horz" lIns="87898" tIns="43949" rIns="87898" bIns="4394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87898" tIns="43949" rIns="87898" bIns="4394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 vert="horz" lIns="87898" tIns="43949" rIns="87898" bIns="4394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78985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619" indent="-329619" algn="l" defTabSz="878985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4175" indent="-274683" algn="l" defTabSz="878985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732" indent="-219746" algn="l" defTabSz="87898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224" indent="-219746" algn="l" defTabSz="87898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7717" indent="-219746" algn="l" defTabSz="87898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209" indent="-219746" algn="l" defTabSz="8789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6702" indent="-219746" algn="l" defTabSz="8789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195" indent="-219746" algn="l" defTabSz="8789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5687" indent="-219746" algn="l" defTabSz="8789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89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493" algn="l" defTabSz="8789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8985" algn="l" defTabSz="8789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478" algn="l" defTabSz="8789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7970" algn="l" defTabSz="8789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463" algn="l" defTabSz="8789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6956" algn="l" defTabSz="8789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448" algn="l" defTabSz="8789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5941" algn="l" defTabSz="8789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-_12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500174"/>
            <a:ext cx="9906000" cy="2571768"/>
          </a:xfrm>
          <a:prstGeom prst="rect">
            <a:avLst/>
          </a:prstGeom>
        </p:spPr>
        <p:txBody>
          <a:bodyPr vert="horz" lIns="87898" tIns="43949" rIns="87898" bIns="43949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iseumC" pitchFamily="50" charset="0"/>
                <a:ea typeface="+mj-ea"/>
                <a:cs typeface="+mj-cs"/>
              </a:rPr>
              <a:t>Проект «</a:t>
            </a:r>
            <a:r>
              <a:rPr lang="en-US" sz="6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iseumC" pitchFamily="50" charset="0"/>
                <a:ea typeface="+mj-ea"/>
                <a:cs typeface="+mj-cs"/>
              </a:rPr>
              <a:t>#</a:t>
            </a:r>
            <a:r>
              <a:rPr lang="ru-RU" sz="6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iseumC" pitchFamily="50" charset="0"/>
                <a:ea typeface="+mj-ea"/>
                <a:cs typeface="+mj-cs"/>
              </a:rPr>
              <a:t>ДоброСоседи</a:t>
            </a:r>
            <a:endParaRPr lang="ru-RU" sz="6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iseumC" pitchFamily="50" charset="0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0058" y="3929066"/>
            <a:ext cx="5595942" cy="2571768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iseumC" pitchFamily="50" charset="0"/>
              </a:rPr>
              <a:t>ТОС «Надежда»</a:t>
            </a:r>
            <a:br>
              <a:rPr lang="ru-RU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iseumC" pitchFamily="50" charset="0"/>
              </a:rPr>
            </a:br>
            <a:r>
              <a:rPr lang="ru-RU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iseumC" pitchFamily="50" charset="0"/>
              </a:rPr>
              <a:t>с. Смышляевка</a:t>
            </a:r>
            <a:br>
              <a:rPr lang="ru-RU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iseumC" pitchFamily="50" charset="0"/>
              </a:rPr>
            </a:br>
            <a:r>
              <a:rPr lang="ru-RU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iseumC" pitchFamily="50" charset="0"/>
              </a:rPr>
              <a:t>Кузоватовский район</a:t>
            </a:r>
            <a:br>
              <a:rPr lang="ru-RU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iseumC" pitchFamily="50" charset="0"/>
              </a:rPr>
            </a:br>
            <a:r>
              <a:rPr lang="ru-RU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iseumC" pitchFamily="50" charset="0"/>
              </a:rPr>
              <a:t>Ульяновская область</a:t>
            </a:r>
          </a:p>
        </p:txBody>
      </p:sp>
      <p:pic>
        <p:nvPicPr>
          <p:cNvPr id="11" name="Рисунок 10" descr="Fund_Timchenko_logo_fu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20" y="0"/>
            <a:ext cx="1935473" cy="928670"/>
          </a:xfrm>
          <a:prstGeom prst="rect">
            <a:avLst/>
          </a:prstGeom>
        </p:spPr>
      </p:pic>
      <p:pic>
        <p:nvPicPr>
          <p:cNvPr id="13" name="Рисунок 12" descr="logo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1826" y="0"/>
            <a:ext cx="966516" cy="966516"/>
          </a:xfrm>
          <a:prstGeom prst="rect">
            <a:avLst/>
          </a:prstGeom>
        </p:spPr>
      </p:pic>
      <p:pic>
        <p:nvPicPr>
          <p:cNvPr id="15" name="Рисунок 14" descr="y4sM_QPaWFQIktfiNzyEoHgYkrtURIMEsWpW5JN5pEsJ0gnq5mD6c0u5YhyIxOnpBQSzHU9B.png"/>
          <p:cNvPicPr>
            <a:picLocks noChangeAspect="1"/>
          </p:cNvPicPr>
          <p:nvPr/>
        </p:nvPicPr>
        <p:blipFill>
          <a:blip r:embed="rId5" cstate="print"/>
          <a:srcRect t="7406" b="3704"/>
          <a:stretch>
            <a:fillRect/>
          </a:stretch>
        </p:blipFill>
        <p:spPr>
          <a:xfrm>
            <a:off x="4738686" y="0"/>
            <a:ext cx="935281" cy="1071546"/>
          </a:xfrm>
          <a:prstGeom prst="rect">
            <a:avLst/>
          </a:prstGeom>
        </p:spPr>
      </p:pic>
      <p:pic>
        <p:nvPicPr>
          <p:cNvPr id="16" name="Рисунок 15" descr="надежда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256" y="0"/>
            <a:ext cx="1037647" cy="9286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-_12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630" y="1232696"/>
            <a:ext cx="9572692" cy="1676666"/>
          </a:xfrm>
          <a:prstGeom prst="rect">
            <a:avLst/>
          </a:prstGeom>
        </p:spPr>
        <p:txBody>
          <a:bodyPr vert="horz" lIns="87898" tIns="43949" rIns="87898" bIns="43949" rtlCol="0" anchor="ctr">
            <a:noAutofit/>
          </a:bodyPr>
          <a:lstStyle/>
          <a:p>
            <a:pPr indent="450000" algn="just"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ColiseumC" pitchFamily="50" charset="0"/>
              </a:rPr>
              <a:t>Формирование волонтёрского движения на территории работы ТОС.</a:t>
            </a:r>
          </a:p>
          <a:p>
            <a:pPr indent="450000" algn="just">
              <a:spcBef>
                <a:spcPct val="0"/>
              </a:spcBef>
            </a:pPr>
            <a:endParaRPr lang="ru-RU" sz="2000" b="1" dirty="0">
              <a:solidFill>
                <a:srgbClr val="002060"/>
              </a:solidFill>
              <a:latin typeface="ColiseumC" pitchFamily="50" charset="0"/>
            </a:endParaRPr>
          </a:p>
          <a:p>
            <a:pPr indent="450000" algn="just"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ColiseumC" pitchFamily="50" charset="0"/>
              </a:rPr>
              <a:t>Результаты: Финальное мероприятие в форме совещания, с подведением итогов работы с командой проекта и волонтерами, выявление недостатков и преимуществ проекта, поощрение лучших работников. </a:t>
            </a:r>
          </a:p>
        </p:txBody>
      </p:sp>
      <p:pic>
        <p:nvPicPr>
          <p:cNvPr id="11" name="Рисунок 10" descr="Fund_Timchenko_logo_fu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20" y="0"/>
            <a:ext cx="1935473" cy="928670"/>
          </a:xfrm>
          <a:prstGeom prst="rect">
            <a:avLst/>
          </a:prstGeom>
        </p:spPr>
      </p:pic>
      <p:pic>
        <p:nvPicPr>
          <p:cNvPr id="13" name="Рисунок 12" descr="logo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1826" y="0"/>
            <a:ext cx="966516" cy="966516"/>
          </a:xfrm>
          <a:prstGeom prst="rect">
            <a:avLst/>
          </a:prstGeom>
        </p:spPr>
      </p:pic>
      <p:pic>
        <p:nvPicPr>
          <p:cNvPr id="15" name="Рисунок 14" descr="y4sM_QPaWFQIktfiNzyEoHgYkrtURIMEsWpW5JN5pEsJ0gnq5mD6c0u5YhyIxOnpBQSzHU9B.png"/>
          <p:cNvPicPr>
            <a:picLocks noChangeAspect="1"/>
          </p:cNvPicPr>
          <p:nvPr/>
        </p:nvPicPr>
        <p:blipFill>
          <a:blip r:embed="rId5" cstate="print"/>
          <a:srcRect t="7406" b="3704"/>
          <a:stretch>
            <a:fillRect/>
          </a:stretch>
        </p:blipFill>
        <p:spPr>
          <a:xfrm>
            <a:off x="4738686" y="0"/>
            <a:ext cx="935281" cy="1071546"/>
          </a:xfrm>
          <a:prstGeom prst="rect">
            <a:avLst/>
          </a:prstGeom>
        </p:spPr>
      </p:pic>
      <p:pic>
        <p:nvPicPr>
          <p:cNvPr id="16" name="Рисунок 15" descr="надежда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256" y="0"/>
            <a:ext cx="1037647" cy="928694"/>
          </a:xfrm>
          <a:prstGeom prst="rect">
            <a:avLst/>
          </a:prstGeom>
        </p:spPr>
      </p:pic>
      <p:pic>
        <p:nvPicPr>
          <p:cNvPr id="12" name="Рисунок 11" descr="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5976" y="3220414"/>
            <a:ext cx="4857784" cy="3277467"/>
          </a:xfrm>
          <a:prstGeom prst="rect">
            <a:avLst/>
          </a:prstGeom>
        </p:spPr>
      </p:pic>
      <p:pic>
        <p:nvPicPr>
          <p:cNvPr id="17" name="Рисунок 16" descr="yBYGM_PH4g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790" y="3324706"/>
            <a:ext cx="4554396" cy="30688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-_12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6654" y="1142984"/>
            <a:ext cx="9572692" cy="5214974"/>
          </a:xfrm>
          <a:prstGeom prst="rect">
            <a:avLst/>
          </a:prstGeom>
        </p:spPr>
        <p:txBody>
          <a:bodyPr vert="horz" lIns="87898" tIns="43949" rIns="87898" bIns="43949" rtlCol="0" anchor="ctr">
            <a:noAutofit/>
          </a:bodyPr>
          <a:lstStyle/>
          <a:p>
            <a:pPr indent="450000" algn="just">
              <a:spcBef>
                <a:spcPct val="0"/>
              </a:spcBef>
            </a:pPr>
            <a:r>
              <a:rPr lang="ru-RU" sz="2300" b="1" dirty="0">
                <a:solidFill>
                  <a:srgbClr val="C00000"/>
                </a:solidFill>
                <a:latin typeface="ColiseumC" pitchFamily="50" charset="0"/>
              </a:rPr>
              <a:t>Цель проекта </a:t>
            </a:r>
            <a:r>
              <a:rPr lang="ru-RU" sz="2300" dirty="0">
                <a:solidFill>
                  <a:srgbClr val="002060"/>
                </a:solidFill>
                <a:latin typeface="ColiseumC" pitchFamily="50" charset="0"/>
              </a:rPr>
              <a:t>–</a:t>
            </a:r>
            <a:r>
              <a:rPr lang="ru-RU" sz="2300" b="1" dirty="0">
                <a:solidFill>
                  <a:srgbClr val="002060"/>
                </a:solidFill>
                <a:latin typeface="ColiseumC" pitchFamily="50" charset="0"/>
              </a:rPr>
              <a:t> поддержание достойного качества жизни одного из самых незащищённых слоев населения – одиноких малоимущих граждан пожилого возраста и инвалидов, которые испытывают сложности с решением социально-бытовых проблем.</a:t>
            </a:r>
          </a:p>
          <a:p>
            <a:pPr indent="450000" algn="just">
              <a:spcBef>
                <a:spcPct val="0"/>
              </a:spcBef>
            </a:pPr>
            <a:r>
              <a:rPr lang="ru-RU" sz="2300" b="1" dirty="0">
                <a:solidFill>
                  <a:srgbClr val="C00000"/>
                </a:solidFill>
                <a:latin typeface="ColiseumC" pitchFamily="50" charset="0"/>
              </a:rPr>
              <a:t>Задачи:</a:t>
            </a:r>
          </a:p>
          <a:p>
            <a:pPr indent="450000" algn="just">
              <a:spcBef>
                <a:spcPct val="0"/>
              </a:spcBef>
            </a:pPr>
            <a:r>
              <a:rPr lang="ru-RU" sz="2300" b="1" dirty="0">
                <a:solidFill>
                  <a:srgbClr val="002060"/>
                </a:solidFill>
                <a:latin typeface="ColiseumC" pitchFamily="50" charset="0"/>
              </a:rPr>
              <a:t>- формирование волонтёрского движения на территории работы ТОС «Надежды»;</a:t>
            </a:r>
          </a:p>
          <a:p>
            <a:pPr indent="450000" algn="just">
              <a:spcBef>
                <a:spcPct val="0"/>
              </a:spcBef>
            </a:pPr>
            <a:r>
              <a:rPr lang="ru-RU" sz="2300" b="1" dirty="0">
                <a:solidFill>
                  <a:srgbClr val="002060"/>
                </a:solidFill>
                <a:latin typeface="ColiseumC" pitchFamily="50" charset="0"/>
              </a:rPr>
              <a:t>- координация работы волонтёров по адресной поддержке целевой аудитории;</a:t>
            </a:r>
          </a:p>
          <a:p>
            <a:pPr indent="450000" algn="just">
              <a:spcBef>
                <a:spcPct val="0"/>
              </a:spcBef>
              <a:buFontTx/>
              <a:buChar char="-"/>
            </a:pPr>
            <a:r>
              <a:rPr lang="ru-RU" sz="2300" b="1" dirty="0">
                <a:solidFill>
                  <a:srgbClr val="002060"/>
                </a:solidFill>
                <a:latin typeface="ColiseumC" pitchFamily="50" charset="0"/>
              </a:rPr>
              <a:t>организация информационного освещения проекта в СМИ, местных сообществах, социальных сетях. </a:t>
            </a:r>
          </a:p>
          <a:p>
            <a:pPr indent="450000" algn="just">
              <a:spcBef>
                <a:spcPct val="0"/>
              </a:spcBef>
            </a:pPr>
            <a:r>
              <a:rPr lang="ru-RU" sz="2300" b="1" dirty="0">
                <a:solidFill>
                  <a:srgbClr val="C00000"/>
                </a:solidFill>
                <a:latin typeface="ColiseumC" pitchFamily="50" charset="0"/>
              </a:rPr>
              <a:t>Целевая аудитория проекта </a:t>
            </a:r>
            <a:r>
              <a:rPr lang="ru-RU" sz="2300" b="1" dirty="0">
                <a:solidFill>
                  <a:srgbClr val="002060"/>
                </a:solidFill>
                <a:latin typeface="ColiseumC" pitchFamily="50" charset="0"/>
              </a:rPr>
              <a:t>– одинокие граждане пожилого возраста (60+) и инвалиды, проживающие на территории деятельности ТОС «Надежда».</a:t>
            </a:r>
          </a:p>
        </p:txBody>
      </p:sp>
      <p:pic>
        <p:nvPicPr>
          <p:cNvPr id="11" name="Рисунок 10" descr="Fund_Timchenko_logo_fu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20" y="0"/>
            <a:ext cx="1935473" cy="928670"/>
          </a:xfrm>
          <a:prstGeom prst="rect">
            <a:avLst/>
          </a:prstGeom>
        </p:spPr>
      </p:pic>
      <p:pic>
        <p:nvPicPr>
          <p:cNvPr id="13" name="Рисунок 12" descr="logo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1826" y="0"/>
            <a:ext cx="966516" cy="966516"/>
          </a:xfrm>
          <a:prstGeom prst="rect">
            <a:avLst/>
          </a:prstGeom>
        </p:spPr>
      </p:pic>
      <p:pic>
        <p:nvPicPr>
          <p:cNvPr id="15" name="Рисунок 14" descr="y4sM_QPaWFQIktfiNzyEoHgYkrtURIMEsWpW5JN5pEsJ0gnq5mD6c0u5YhyIxOnpBQSzHU9B.png"/>
          <p:cNvPicPr>
            <a:picLocks noChangeAspect="1"/>
          </p:cNvPicPr>
          <p:nvPr/>
        </p:nvPicPr>
        <p:blipFill>
          <a:blip r:embed="rId5" cstate="print"/>
          <a:srcRect t="7406" b="3704"/>
          <a:stretch>
            <a:fillRect/>
          </a:stretch>
        </p:blipFill>
        <p:spPr>
          <a:xfrm>
            <a:off x="4738686" y="0"/>
            <a:ext cx="935281" cy="1071546"/>
          </a:xfrm>
          <a:prstGeom prst="rect">
            <a:avLst/>
          </a:prstGeom>
        </p:spPr>
      </p:pic>
      <p:pic>
        <p:nvPicPr>
          <p:cNvPr id="16" name="Рисунок 15" descr="надежда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256" y="0"/>
            <a:ext cx="1037647" cy="9286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-_12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6654" y="928670"/>
            <a:ext cx="9572692" cy="2428892"/>
          </a:xfrm>
          <a:prstGeom prst="rect">
            <a:avLst/>
          </a:prstGeom>
        </p:spPr>
        <p:txBody>
          <a:bodyPr vert="horz" lIns="87898" tIns="43949" rIns="87898" bIns="43949" rtlCol="0" anchor="ctr">
            <a:noAutofit/>
          </a:bodyPr>
          <a:lstStyle/>
          <a:p>
            <a:pPr indent="450000" algn="just"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ColiseumC" pitchFamily="50" charset="0"/>
              </a:rPr>
              <a:t>Организация информационного освещения проекта в СМИ, местных сообществах, социальных сетях.</a:t>
            </a:r>
          </a:p>
          <a:p>
            <a:pPr indent="450000" algn="just">
              <a:spcBef>
                <a:spcPct val="0"/>
              </a:spcBef>
            </a:pPr>
            <a:endParaRPr lang="ru-RU" sz="2000" b="1" dirty="0">
              <a:solidFill>
                <a:srgbClr val="002060"/>
              </a:solidFill>
              <a:latin typeface="ColiseumC" pitchFamily="50" charset="0"/>
            </a:endParaRPr>
          </a:p>
          <a:p>
            <a:pPr indent="450000" algn="just"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ColiseumC" pitchFamily="50" charset="0"/>
              </a:rPr>
              <a:t>Результаты: </a:t>
            </a:r>
            <a:r>
              <a:rPr lang="ru-RU" sz="2000" b="1" dirty="0" smtClean="0">
                <a:solidFill>
                  <a:srgbClr val="002060"/>
                </a:solidFill>
                <a:latin typeface="ColiseumC" pitchFamily="50" charset="0"/>
              </a:rPr>
              <a:t>созданы </a:t>
            </a:r>
            <a:r>
              <a:rPr lang="ru-RU" sz="2000" b="1" dirty="0">
                <a:solidFill>
                  <a:srgbClr val="002060"/>
                </a:solidFill>
                <a:latin typeface="ColiseumC" pitchFamily="50" charset="0"/>
              </a:rPr>
              <a:t>буклеты и листовки с информацией о проекте в количестве не менее, чем по 100 экземпляров, и розданы среди одиноких пожилых людей и инвалидов, а также их соседей, для выявления нуждающихся в помощи членов целевой группы проекта. Сформирован список </a:t>
            </a:r>
            <a:r>
              <a:rPr lang="ru-RU" sz="2000" b="1" dirty="0" err="1">
                <a:solidFill>
                  <a:srgbClr val="002060"/>
                </a:solidFill>
                <a:latin typeface="ColiseumC" pitchFamily="50" charset="0"/>
              </a:rPr>
              <a:t>благополучателей</a:t>
            </a:r>
            <a:r>
              <a:rPr lang="ru-RU" sz="2000" b="1" dirty="0">
                <a:solidFill>
                  <a:srgbClr val="002060"/>
                </a:solidFill>
                <a:latin typeface="ColiseumC" pitchFamily="50" charset="0"/>
              </a:rPr>
              <a:t>. Вышло не менее 20-ти публикаций в СМИ и сети Интернет о ходе реализации проекта.</a:t>
            </a:r>
          </a:p>
        </p:txBody>
      </p:sp>
      <p:pic>
        <p:nvPicPr>
          <p:cNvPr id="11" name="Рисунок 10" descr="Fund_Timchenko_logo_fu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20" y="0"/>
            <a:ext cx="1935473" cy="928670"/>
          </a:xfrm>
          <a:prstGeom prst="rect">
            <a:avLst/>
          </a:prstGeom>
        </p:spPr>
      </p:pic>
      <p:pic>
        <p:nvPicPr>
          <p:cNvPr id="13" name="Рисунок 12" descr="logo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1826" y="0"/>
            <a:ext cx="966516" cy="966516"/>
          </a:xfrm>
          <a:prstGeom prst="rect">
            <a:avLst/>
          </a:prstGeom>
        </p:spPr>
      </p:pic>
      <p:pic>
        <p:nvPicPr>
          <p:cNvPr id="15" name="Рисунок 14" descr="y4sM_QPaWFQIktfiNzyEoHgYkrtURIMEsWpW5JN5pEsJ0gnq5mD6c0u5YhyIxOnpBQSzHU9B.png"/>
          <p:cNvPicPr>
            <a:picLocks noChangeAspect="1"/>
          </p:cNvPicPr>
          <p:nvPr/>
        </p:nvPicPr>
        <p:blipFill>
          <a:blip r:embed="rId5" cstate="print"/>
          <a:srcRect t="7406" b="3704"/>
          <a:stretch>
            <a:fillRect/>
          </a:stretch>
        </p:blipFill>
        <p:spPr>
          <a:xfrm>
            <a:off x="4738686" y="0"/>
            <a:ext cx="935281" cy="1071546"/>
          </a:xfrm>
          <a:prstGeom prst="rect">
            <a:avLst/>
          </a:prstGeom>
        </p:spPr>
      </p:pic>
      <p:pic>
        <p:nvPicPr>
          <p:cNvPr id="16" name="Рисунок 15" descr="надежда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256" y="0"/>
            <a:ext cx="1037647" cy="928694"/>
          </a:xfrm>
          <a:prstGeom prst="rect">
            <a:avLst/>
          </a:prstGeom>
        </p:spPr>
      </p:pic>
      <p:pic>
        <p:nvPicPr>
          <p:cNvPr id="10" name="Рисунок 9" descr="W17pb-0t34in-n7MRviMNIrVu4OwISeUH1RY0Z-O9ibdi3ekYXehH2GoTDIxLd4y2mfqWH4MkOdrJmFn9JKhlv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282" y="3789040"/>
            <a:ext cx="4143372" cy="2747489"/>
          </a:xfrm>
          <a:prstGeom prst="rect">
            <a:avLst/>
          </a:prstGeom>
        </p:spPr>
      </p:pic>
      <p:pic>
        <p:nvPicPr>
          <p:cNvPr id="12" name="Рисунок 11" descr="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0" y="3789040"/>
            <a:ext cx="4143404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-_12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6654" y="857232"/>
            <a:ext cx="9572692" cy="3000396"/>
          </a:xfrm>
          <a:prstGeom prst="rect">
            <a:avLst/>
          </a:prstGeom>
        </p:spPr>
        <p:txBody>
          <a:bodyPr vert="horz" lIns="87898" tIns="43949" rIns="87898" bIns="43949" rtlCol="0" anchor="ctr">
            <a:noAutofit/>
          </a:bodyPr>
          <a:lstStyle/>
          <a:p>
            <a:pPr indent="450000" algn="just"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ColiseumC" pitchFamily="50" charset="0"/>
              </a:rPr>
              <a:t>Формирование </a:t>
            </a:r>
            <a:r>
              <a:rPr lang="ru-RU" sz="2000" b="1" dirty="0">
                <a:solidFill>
                  <a:srgbClr val="002060"/>
                </a:solidFill>
                <a:latin typeface="ColiseumC" pitchFamily="50" charset="0"/>
              </a:rPr>
              <a:t>волонтёрского движения на территории работы ТОС.</a:t>
            </a:r>
          </a:p>
          <a:p>
            <a:pPr indent="450000" algn="just">
              <a:spcBef>
                <a:spcPct val="0"/>
              </a:spcBef>
            </a:pPr>
            <a:endParaRPr lang="ru-RU" sz="2000" b="1" i="1" dirty="0">
              <a:solidFill>
                <a:srgbClr val="002060"/>
              </a:solidFill>
              <a:latin typeface="ColiseumC" pitchFamily="50" charset="0"/>
            </a:endParaRPr>
          </a:p>
          <a:p>
            <a:pPr indent="450000" algn="just"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ColiseumC" pitchFamily="50" charset="0"/>
              </a:rPr>
              <a:t>Результаты: сформирована команда волонтёров из числа активистов ТОС «Надежда» и обучающихся средней школы с. </a:t>
            </a:r>
            <a:r>
              <a:rPr lang="ru-RU" sz="2000" b="1" dirty="0" err="1">
                <a:solidFill>
                  <a:srgbClr val="002060"/>
                </a:solidFill>
                <a:latin typeface="ColiseumC" pitchFamily="50" charset="0"/>
              </a:rPr>
              <a:t>Смышляевка</a:t>
            </a:r>
            <a:r>
              <a:rPr lang="ru-RU" sz="2000" b="1" dirty="0">
                <a:solidFill>
                  <a:srgbClr val="002060"/>
                </a:solidFill>
                <a:latin typeface="ColiseumC" pitchFamily="50" charset="0"/>
              </a:rPr>
              <a:t>. До всех волонтеров доведены основные положения Федерального закона от 11.08.1995 г. № 135-ФЗ «О благотворительной деятельности и добровольчестве (</a:t>
            </a:r>
            <a:r>
              <a:rPr lang="ru-RU" sz="2000" b="1" dirty="0" err="1">
                <a:solidFill>
                  <a:srgbClr val="002060"/>
                </a:solidFill>
                <a:latin typeface="ColiseumC" pitchFamily="50" charset="0"/>
              </a:rPr>
              <a:t>волонтёрстве</a:t>
            </a:r>
            <a:r>
              <a:rPr lang="ru-RU" sz="2000" b="1" dirty="0">
                <a:solidFill>
                  <a:srgbClr val="002060"/>
                </a:solidFill>
                <a:latin typeface="ColiseumC" pitchFamily="50" charset="0"/>
              </a:rPr>
              <a:t>)», их права и обязанности. Получены разрешения на деятельность несовершеннолетних волонтёров от их родителей. Выдана единая униформа.</a:t>
            </a:r>
          </a:p>
        </p:txBody>
      </p:sp>
      <p:pic>
        <p:nvPicPr>
          <p:cNvPr id="11" name="Рисунок 10" descr="Fund_Timchenko_logo_fu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20" y="0"/>
            <a:ext cx="1935473" cy="928670"/>
          </a:xfrm>
          <a:prstGeom prst="rect">
            <a:avLst/>
          </a:prstGeom>
        </p:spPr>
      </p:pic>
      <p:pic>
        <p:nvPicPr>
          <p:cNvPr id="13" name="Рисунок 12" descr="logo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1826" y="0"/>
            <a:ext cx="966516" cy="966516"/>
          </a:xfrm>
          <a:prstGeom prst="rect">
            <a:avLst/>
          </a:prstGeom>
        </p:spPr>
      </p:pic>
      <p:pic>
        <p:nvPicPr>
          <p:cNvPr id="15" name="Рисунок 14" descr="y4sM_QPaWFQIktfiNzyEoHgYkrtURIMEsWpW5JN5pEsJ0gnq5mD6c0u5YhyIxOnpBQSzHU9B.png"/>
          <p:cNvPicPr>
            <a:picLocks noChangeAspect="1"/>
          </p:cNvPicPr>
          <p:nvPr/>
        </p:nvPicPr>
        <p:blipFill>
          <a:blip r:embed="rId5" cstate="print"/>
          <a:srcRect t="7406" b="3704"/>
          <a:stretch>
            <a:fillRect/>
          </a:stretch>
        </p:blipFill>
        <p:spPr>
          <a:xfrm>
            <a:off x="4738686" y="0"/>
            <a:ext cx="935281" cy="1071546"/>
          </a:xfrm>
          <a:prstGeom prst="rect">
            <a:avLst/>
          </a:prstGeom>
        </p:spPr>
      </p:pic>
      <p:pic>
        <p:nvPicPr>
          <p:cNvPr id="16" name="Рисунок 15" descr="надежда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256" y="0"/>
            <a:ext cx="1037647" cy="928694"/>
          </a:xfrm>
          <a:prstGeom prst="rect">
            <a:avLst/>
          </a:prstGeom>
        </p:spPr>
      </p:pic>
      <p:pic>
        <p:nvPicPr>
          <p:cNvPr id="17" name="Рисунок 16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406" y="4077073"/>
            <a:ext cx="3857652" cy="2609313"/>
          </a:xfrm>
          <a:prstGeom prst="rect">
            <a:avLst/>
          </a:prstGeom>
        </p:spPr>
      </p:pic>
      <p:pic>
        <p:nvPicPr>
          <p:cNvPr id="19" name="Рисунок 18" descr="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8878" y="4077073"/>
            <a:ext cx="5197115" cy="26093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-_12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6654" y="928670"/>
            <a:ext cx="9572692" cy="1891244"/>
          </a:xfrm>
          <a:prstGeom prst="rect">
            <a:avLst/>
          </a:prstGeom>
        </p:spPr>
        <p:txBody>
          <a:bodyPr vert="horz" lIns="87898" tIns="43949" rIns="87898" bIns="43949" rtlCol="0" anchor="ctr">
            <a:noAutofit/>
          </a:bodyPr>
          <a:lstStyle/>
          <a:p>
            <a:pPr indent="450000" algn="just"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ColiseumC" pitchFamily="50" charset="0"/>
              </a:rPr>
              <a:t>Формирование волонтёрского движения на территории работы ТОС.</a:t>
            </a:r>
          </a:p>
          <a:p>
            <a:pPr indent="450000" algn="just">
              <a:spcBef>
                <a:spcPct val="0"/>
              </a:spcBef>
            </a:pPr>
            <a:endParaRPr lang="ru-RU" sz="2000" b="1" dirty="0">
              <a:solidFill>
                <a:srgbClr val="002060"/>
              </a:solidFill>
              <a:latin typeface="ColiseumC" pitchFamily="50" charset="0"/>
            </a:endParaRPr>
          </a:p>
          <a:p>
            <a:pPr indent="450000" algn="just"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ColiseumC" pitchFamily="50" charset="0"/>
              </a:rPr>
              <a:t>Результаты: при участии партнера проекта АНО "РЕСУРС" (ТРЦ Коалиции НКО "Забота рядом" в Ульяновской области) проведён круглый стол на тему: "Старшие: качество жизни, ситуации и решения".</a:t>
            </a:r>
          </a:p>
        </p:txBody>
      </p:sp>
      <p:pic>
        <p:nvPicPr>
          <p:cNvPr id="11" name="Рисунок 10" descr="Fund_Timchenko_logo_fu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20" y="0"/>
            <a:ext cx="1935473" cy="928670"/>
          </a:xfrm>
          <a:prstGeom prst="rect">
            <a:avLst/>
          </a:prstGeom>
        </p:spPr>
      </p:pic>
      <p:pic>
        <p:nvPicPr>
          <p:cNvPr id="13" name="Рисунок 12" descr="logo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1826" y="0"/>
            <a:ext cx="966516" cy="966516"/>
          </a:xfrm>
          <a:prstGeom prst="rect">
            <a:avLst/>
          </a:prstGeom>
        </p:spPr>
      </p:pic>
      <p:pic>
        <p:nvPicPr>
          <p:cNvPr id="15" name="Рисунок 14" descr="y4sM_QPaWFQIktfiNzyEoHgYkrtURIMEsWpW5JN5pEsJ0gnq5mD6c0u5YhyIxOnpBQSzHU9B.png"/>
          <p:cNvPicPr>
            <a:picLocks noChangeAspect="1"/>
          </p:cNvPicPr>
          <p:nvPr/>
        </p:nvPicPr>
        <p:blipFill>
          <a:blip r:embed="rId5" cstate="print"/>
          <a:srcRect t="7406" b="3704"/>
          <a:stretch>
            <a:fillRect/>
          </a:stretch>
        </p:blipFill>
        <p:spPr>
          <a:xfrm>
            <a:off x="4738686" y="0"/>
            <a:ext cx="935281" cy="1071546"/>
          </a:xfrm>
          <a:prstGeom prst="rect">
            <a:avLst/>
          </a:prstGeom>
        </p:spPr>
      </p:pic>
      <p:pic>
        <p:nvPicPr>
          <p:cNvPr id="16" name="Рисунок 15" descr="надежда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256" y="0"/>
            <a:ext cx="1037647" cy="928694"/>
          </a:xfrm>
          <a:prstGeom prst="rect">
            <a:avLst/>
          </a:prstGeom>
        </p:spPr>
      </p:pic>
      <p:pic>
        <p:nvPicPr>
          <p:cNvPr id="1026" name="Picture 2" descr="Проект #ДоброСоседи, разработанный ТОС «Надежда» из села Смышляевка, стал одним из победителей конкурса «Сила внимания» Фонда Тимченко в номинации «С заботой о старших». - 107817230668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3" y="2924944"/>
            <a:ext cx="4761507" cy="343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750" y="3501008"/>
            <a:ext cx="4262668" cy="275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-_12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-4773"/>
            <a:ext cx="9906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6654" y="1071546"/>
            <a:ext cx="9572692" cy="1785950"/>
          </a:xfrm>
          <a:prstGeom prst="rect">
            <a:avLst/>
          </a:prstGeom>
        </p:spPr>
        <p:txBody>
          <a:bodyPr vert="horz" lIns="87898" tIns="43949" rIns="87898" bIns="43949" rtlCol="0" anchor="ctr">
            <a:noAutofit/>
          </a:bodyPr>
          <a:lstStyle/>
          <a:p>
            <a:pPr indent="450000" algn="just"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ColiseumC" pitchFamily="50" charset="0"/>
              </a:rPr>
              <a:t>Координация работы волонтеров по адресной поддержке целевой аудитории</a:t>
            </a:r>
            <a:r>
              <a:rPr lang="ru-RU" sz="2000" b="1" dirty="0" smtClean="0">
                <a:solidFill>
                  <a:srgbClr val="002060"/>
                </a:solidFill>
                <a:latin typeface="ColiseumC" pitchFamily="50" charset="0"/>
              </a:rPr>
              <a:t>.</a:t>
            </a:r>
          </a:p>
          <a:p>
            <a:pPr indent="450000" algn="just">
              <a:spcBef>
                <a:spcPct val="0"/>
              </a:spcBef>
            </a:pPr>
            <a:endParaRPr lang="ru-RU" sz="2000" b="1" dirty="0">
              <a:solidFill>
                <a:srgbClr val="002060"/>
              </a:solidFill>
              <a:latin typeface="ColiseumC" pitchFamily="50" charset="0"/>
            </a:endParaRPr>
          </a:p>
          <a:p>
            <a:pPr indent="450000" algn="just"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ColiseumC" pitchFamily="50" charset="0"/>
              </a:rPr>
              <a:t>Результаты: </a:t>
            </a:r>
            <a:r>
              <a:rPr lang="ru-RU" sz="2000" b="1" dirty="0" smtClean="0">
                <a:solidFill>
                  <a:srgbClr val="002060"/>
                </a:solidFill>
                <a:latin typeface="ColiseumC" pitchFamily="50" charset="0"/>
              </a:rPr>
              <a:t>организованы </a:t>
            </a:r>
            <a:r>
              <a:rPr lang="ru-RU" sz="2000" b="1" dirty="0">
                <a:solidFill>
                  <a:srgbClr val="002060"/>
                </a:solidFill>
                <a:latin typeface="ColiseumC" pitchFamily="50" charset="0"/>
              </a:rPr>
              <a:t>коллективные мероприятия – празднование Дня Пожилого человека, </a:t>
            </a:r>
            <a:r>
              <a:rPr lang="ru-RU" sz="2000" b="1" dirty="0" smtClean="0">
                <a:solidFill>
                  <a:srgbClr val="002060"/>
                </a:solidFill>
                <a:latin typeface="ColiseumC" pitchFamily="50" charset="0"/>
              </a:rPr>
              <a:t>Новогодние праздники (Новый Год и Рождество), День Победы. </a:t>
            </a:r>
            <a:r>
              <a:rPr lang="ru-RU" sz="2000" b="1" dirty="0" err="1" smtClean="0">
                <a:solidFill>
                  <a:srgbClr val="002060"/>
                </a:solidFill>
                <a:latin typeface="ColiseumC" pitchFamily="50" charset="0"/>
              </a:rPr>
              <a:t>Благополучатели</a:t>
            </a:r>
            <a:r>
              <a:rPr lang="ru-RU" sz="2000" b="1" dirty="0" smtClean="0">
                <a:solidFill>
                  <a:srgbClr val="002060"/>
                </a:solidFill>
                <a:latin typeface="ColiseumC" pitchFamily="50" charset="0"/>
              </a:rPr>
              <a:t> проекта отметили праздники в торжественной обстановке. Тех, кто не смог прибыть в штат ТОС «Надежда», волонтёры поздравили дома.</a:t>
            </a:r>
            <a:endParaRPr lang="ru-RU" sz="2000" b="1" dirty="0">
              <a:solidFill>
                <a:srgbClr val="002060"/>
              </a:solidFill>
              <a:latin typeface="ColiseumC" pitchFamily="50" charset="0"/>
            </a:endParaRPr>
          </a:p>
        </p:txBody>
      </p:sp>
      <p:pic>
        <p:nvPicPr>
          <p:cNvPr id="11" name="Рисунок 10" descr="Fund_Timchenko_logo_fu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20" y="0"/>
            <a:ext cx="1935473" cy="928670"/>
          </a:xfrm>
          <a:prstGeom prst="rect">
            <a:avLst/>
          </a:prstGeom>
        </p:spPr>
      </p:pic>
      <p:pic>
        <p:nvPicPr>
          <p:cNvPr id="13" name="Рисунок 12" descr="logo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1826" y="0"/>
            <a:ext cx="966516" cy="966516"/>
          </a:xfrm>
          <a:prstGeom prst="rect">
            <a:avLst/>
          </a:prstGeom>
        </p:spPr>
      </p:pic>
      <p:pic>
        <p:nvPicPr>
          <p:cNvPr id="15" name="Рисунок 14" descr="y4sM_QPaWFQIktfiNzyEoHgYkrtURIMEsWpW5JN5pEsJ0gnq5mD6c0u5YhyIxOnpBQSzHU9B.png"/>
          <p:cNvPicPr>
            <a:picLocks noChangeAspect="1"/>
          </p:cNvPicPr>
          <p:nvPr/>
        </p:nvPicPr>
        <p:blipFill>
          <a:blip r:embed="rId5" cstate="print"/>
          <a:srcRect t="7406" b="3704"/>
          <a:stretch>
            <a:fillRect/>
          </a:stretch>
        </p:blipFill>
        <p:spPr>
          <a:xfrm>
            <a:off x="4738686" y="0"/>
            <a:ext cx="935281" cy="1071546"/>
          </a:xfrm>
          <a:prstGeom prst="rect">
            <a:avLst/>
          </a:prstGeom>
        </p:spPr>
      </p:pic>
      <p:pic>
        <p:nvPicPr>
          <p:cNvPr id="16" name="Рисунок 15" descr="надежда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256" y="0"/>
            <a:ext cx="1037647" cy="928694"/>
          </a:xfrm>
          <a:prstGeom prst="rect">
            <a:avLst/>
          </a:prstGeom>
        </p:spPr>
      </p:pic>
      <p:pic>
        <p:nvPicPr>
          <p:cNvPr id="12" name="Рисунок 11" descr="_NW3zUKtXns.jpg"/>
          <p:cNvPicPr>
            <a:picLocks noChangeAspect="1"/>
          </p:cNvPicPr>
          <p:nvPr/>
        </p:nvPicPr>
        <p:blipFill>
          <a:blip r:embed="rId7"/>
          <a:srcRect b="7291"/>
          <a:stretch>
            <a:fillRect/>
          </a:stretch>
        </p:blipFill>
        <p:spPr>
          <a:xfrm>
            <a:off x="4095744" y="3214686"/>
            <a:ext cx="4987689" cy="3478851"/>
          </a:xfrm>
          <a:prstGeom prst="rect">
            <a:avLst/>
          </a:prstGeom>
        </p:spPr>
      </p:pic>
      <p:pic>
        <p:nvPicPr>
          <p:cNvPr id="17" name="Рисунок 16" descr="k2aSDz9q59c.jpg"/>
          <p:cNvPicPr>
            <a:picLocks noChangeAspect="1"/>
          </p:cNvPicPr>
          <p:nvPr/>
        </p:nvPicPr>
        <p:blipFill>
          <a:blip r:embed="rId8" cstate="print"/>
          <a:srcRect t="12245"/>
          <a:stretch>
            <a:fillRect/>
          </a:stretch>
        </p:blipFill>
        <p:spPr>
          <a:xfrm>
            <a:off x="738157" y="3214685"/>
            <a:ext cx="3125395" cy="34977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-_12_.jpg">
            <a:extLst>
              <a:ext uri="{FF2B5EF4-FFF2-40B4-BE49-F238E27FC236}">
                <a16:creationId xmlns="" xmlns:a16="http://schemas.microsoft.com/office/drawing/2014/main" id="{C4668E8B-6FC8-76A6-EDC4-BD8F4193C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1C865A9-F115-B849-74D0-F6F341FB3E3F}"/>
              </a:ext>
            </a:extLst>
          </p:cNvPr>
          <p:cNvSpPr/>
          <p:nvPr/>
        </p:nvSpPr>
        <p:spPr>
          <a:xfrm>
            <a:off x="0" y="-4773"/>
            <a:ext cx="9906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y4sM_QPaWFQIktfiNzyEoHgYkrtURIMEsWpW5JN5pEsJ0gnq5mD6c0u5YhyIxOnpBQSzHU9B.png"/>
          <p:cNvPicPr>
            <a:picLocks noChangeAspect="1"/>
          </p:cNvPicPr>
          <p:nvPr/>
        </p:nvPicPr>
        <p:blipFill>
          <a:blip r:embed="rId3" cstate="print"/>
          <a:srcRect t="7406" b="3704"/>
          <a:stretch>
            <a:fillRect/>
          </a:stretch>
        </p:blipFill>
        <p:spPr>
          <a:xfrm>
            <a:off x="4738686" y="0"/>
            <a:ext cx="935281" cy="1071546"/>
          </a:xfrm>
          <a:prstGeom prst="rect">
            <a:avLst/>
          </a:prstGeom>
        </p:spPr>
      </p:pic>
      <p:pic>
        <p:nvPicPr>
          <p:cNvPr id="3" name="Рисунок 2" descr="надежд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6" y="0"/>
            <a:ext cx="1037647" cy="928694"/>
          </a:xfrm>
          <a:prstGeom prst="rect">
            <a:avLst/>
          </a:prstGeom>
        </p:spPr>
      </p:pic>
      <p:pic>
        <p:nvPicPr>
          <p:cNvPr id="4" name="Рисунок 3" descr="logo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1826" y="0"/>
            <a:ext cx="966516" cy="966516"/>
          </a:xfrm>
          <a:prstGeom prst="rect">
            <a:avLst/>
          </a:prstGeom>
        </p:spPr>
      </p:pic>
      <p:pic>
        <p:nvPicPr>
          <p:cNvPr id="5" name="Рисунок 4" descr="Fund_Timchenko_logo_fu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93080" y="0"/>
            <a:ext cx="1935473" cy="92867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6654" y="1071547"/>
            <a:ext cx="9572692" cy="966516"/>
          </a:xfrm>
          <a:prstGeom prst="rect">
            <a:avLst/>
          </a:prstGeom>
        </p:spPr>
        <p:txBody>
          <a:bodyPr vert="horz" lIns="87898" tIns="43949" rIns="87898" bIns="43949" rtlCol="0" anchor="ctr">
            <a:noAutofit/>
          </a:bodyPr>
          <a:lstStyle/>
          <a:p>
            <a:pPr indent="450000" algn="just"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ColiseumC" pitchFamily="50" charset="0"/>
              </a:rPr>
              <a:t>Координация работы волонтёров по адресной поддержке целевой аудитории.</a:t>
            </a:r>
          </a:p>
        </p:txBody>
      </p:sp>
      <p:pic>
        <p:nvPicPr>
          <p:cNvPr id="5122" name="Picture 2" descr="В рамках реализации проекта-победителя конкурса Фонда Тимченко «Добрососеди» наши волонтёры с радостью поздравили женщин села Смышляевка с Днём матери. - 10792770923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72" y="2244625"/>
            <a:ext cx="4112615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 рамках реализации проекта-победителя конкурса Фонда Тимченко «Добрососеди» наши волонтёры с радостью поздравили женщин села Смышляевка с Днём матери. - 10792771146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305" y="2212523"/>
            <a:ext cx="3211639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0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-_12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8923"/>
            <a:ext cx="9906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6654" y="985438"/>
            <a:ext cx="9572692" cy="2800751"/>
          </a:xfrm>
          <a:prstGeom prst="rect">
            <a:avLst/>
          </a:prstGeom>
        </p:spPr>
        <p:txBody>
          <a:bodyPr vert="horz" lIns="87898" tIns="43949" rIns="87898" bIns="43949" rtlCol="0" anchor="ctr">
            <a:noAutofit/>
          </a:bodyPr>
          <a:lstStyle/>
          <a:p>
            <a:pPr indent="450000" algn="just"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ColiseumC" pitchFamily="50" charset="0"/>
              </a:rPr>
              <a:t>Координация работы волонтёров по адресной поддержке целевой аудитории.</a:t>
            </a:r>
          </a:p>
          <a:p>
            <a:pPr indent="450000" algn="just">
              <a:spcBef>
                <a:spcPct val="0"/>
              </a:spcBef>
            </a:pPr>
            <a:endParaRPr lang="ru-RU" sz="2000" b="1" dirty="0">
              <a:solidFill>
                <a:srgbClr val="002060"/>
              </a:solidFill>
              <a:latin typeface="ColiseumC" pitchFamily="50" charset="0"/>
            </a:endParaRPr>
          </a:p>
          <a:p>
            <a:pPr indent="450000" algn="just"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ColiseumC" pitchFamily="50" charset="0"/>
              </a:rPr>
              <a:t>Результаты: Команда волонтёров оказывает постоянную помощь нуждающимся членам целевой группы. Руководителем проекта организован учёт работы волонтёров и оказанной ими адресной помощи. Данную помощь уже получили более 10 человек из числа членов целевой группы аудитории проекта. Организовано анкетирование </a:t>
            </a:r>
            <a:r>
              <a:rPr lang="ru-RU" sz="2000" b="1" dirty="0" err="1">
                <a:solidFill>
                  <a:srgbClr val="002060"/>
                </a:solidFill>
                <a:latin typeface="ColiseumC" pitchFamily="50" charset="0"/>
              </a:rPr>
              <a:t>благополучателей</a:t>
            </a:r>
            <a:r>
              <a:rPr lang="ru-RU" sz="2000" b="1" dirty="0">
                <a:solidFill>
                  <a:srgbClr val="002060"/>
                </a:solidFill>
                <a:latin typeface="ColiseumC" pitchFamily="50" charset="0"/>
              </a:rPr>
              <a:t> о необходимости их дополнительной поддержки и проведения каких-либо дополнительных мероприятий в рамках проекта, а также для получения отзывов о работе волонтеров с их подопечными.</a:t>
            </a:r>
          </a:p>
        </p:txBody>
      </p:sp>
      <p:pic>
        <p:nvPicPr>
          <p:cNvPr id="11" name="Рисунок 10" descr="Fund_Timchenko_logo_fu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20" y="0"/>
            <a:ext cx="1935473" cy="928670"/>
          </a:xfrm>
          <a:prstGeom prst="rect">
            <a:avLst/>
          </a:prstGeom>
        </p:spPr>
      </p:pic>
      <p:pic>
        <p:nvPicPr>
          <p:cNvPr id="13" name="Рисунок 12" descr="logo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1826" y="0"/>
            <a:ext cx="966516" cy="966516"/>
          </a:xfrm>
          <a:prstGeom prst="rect">
            <a:avLst/>
          </a:prstGeom>
        </p:spPr>
      </p:pic>
      <p:pic>
        <p:nvPicPr>
          <p:cNvPr id="15" name="Рисунок 14" descr="y4sM_QPaWFQIktfiNzyEoHgYkrtURIMEsWpW5JN5pEsJ0gnq5mD6c0u5YhyIxOnpBQSzHU9B.png"/>
          <p:cNvPicPr>
            <a:picLocks noChangeAspect="1"/>
          </p:cNvPicPr>
          <p:nvPr/>
        </p:nvPicPr>
        <p:blipFill>
          <a:blip r:embed="rId5" cstate="print"/>
          <a:srcRect t="7406" b="3704"/>
          <a:stretch>
            <a:fillRect/>
          </a:stretch>
        </p:blipFill>
        <p:spPr>
          <a:xfrm>
            <a:off x="4738686" y="0"/>
            <a:ext cx="935281" cy="1071546"/>
          </a:xfrm>
          <a:prstGeom prst="rect">
            <a:avLst/>
          </a:prstGeom>
        </p:spPr>
      </p:pic>
      <p:pic>
        <p:nvPicPr>
          <p:cNvPr id="16" name="Рисунок 15" descr="надежда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256" y="0"/>
            <a:ext cx="1037647" cy="928694"/>
          </a:xfrm>
          <a:prstGeom prst="rect">
            <a:avLst/>
          </a:prstGeom>
        </p:spPr>
      </p:pic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46" y="4221088"/>
            <a:ext cx="4858354" cy="247626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5" r="13865"/>
          <a:stretch/>
        </p:blipFill>
        <p:spPr bwMode="auto">
          <a:xfrm>
            <a:off x="5405454" y="4221088"/>
            <a:ext cx="4228066" cy="2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-_12_.jpg">
            <a:extLst>
              <a:ext uri="{FF2B5EF4-FFF2-40B4-BE49-F238E27FC236}">
                <a16:creationId xmlns="" xmlns:a16="http://schemas.microsoft.com/office/drawing/2014/main" id="{BA19B093-594D-2F03-AB71-1FEE38DE9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9314475-C1CF-C8CE-F910-DEF3A4A4E287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y4sM_QPaWFQIktfiNzyEoHgYkrtURIMEsWpW5JN5pEsJ0gnq5mD6c0u5YhyIxOnpBQSzHU9B.png"/>
          <p:cNvPicPr>
            <a:picLocks noChangeAspect="1"/>
          </p:cNvPicPr>
          <p:nvPr/>
        </p:nvPicPr>
        <p:blipFill>
          <a:blip r:embed="rId3" cstate="print"/>
          <a:srcRect t="7406" b="3704"/>
          <a:stretch>
            <a:fillRect/>
          </a:stretch>
        </p:blipFill>
        <p:spPr>
          <a:xfrm>
            <a:off x="6177136" y="-105162"/>
            <a:ext cx="935281" cy="1071546"/>
          </a:xfrm>
          <a:prstGeom prst="rect">
            <a:avLst/>
          </a:prstGeom>
        </p:spPr>
      </p:pic>
      <p:pic>
        <p:nvPicPr>
          <p:cNvPr id="3" name="Рисунок 2" descr="надежд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224" y="-33736"/>
            <a:ext cx="1037647" cy="928694"/>
          </a:xfrm>
          <a:prstGeom prst="rect">
            <a:avLst/>
          </a:prstGeom>
        </p:spPr>
      </p:pic>
      <p:pic>
        <p:nvPicPr>
          <p:cNvPr id="4" name="Рисунок 3" descr="Fund_Timchenko_logo_fu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0520" y="0"/>
            <a:ext cx="1935473" cy="9286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8092" y="1000108"/>
            <a:ext cx="94668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ColiseumC" pitchFamily="50" charset="0"/>
              </a:rPr>
              <a:t>Координация работы волонтёров по адресной поддержке целевой аудитории. </a:t>
            </a:r>
            <a:endParaRPr lang="ru-RU" sz="2000" b="1" dirty="0" smtClean="0">
              <a:solidFill>
                <a:srgbClr val="002060"/>
              </a:solidFill>
              <a:latin typeface="ColiseumC" pitchFamily="50" charset="0"/>
            </a:endParaRPr>
          </a:p>
          <a:p>
            <a:pPr indent="450000" algn="just">
              <a:spcBef>
                <a:spcPct val="0"/>
              </a:spcBef>
            </a:pPr>
            <a:endParaRPr lang="ru-RU" sz="2000" b="1" dirty="0" smtClean="0">
              <a:solidFill>
                <a:srgbClr val="002060"/>
              </a:solidFill>
              <a:latin typeface="ColiseumC" pitchFamily="50" charset="0"/>
            </a:endParaRPr>
          </a:p>
          <a:p>
            <a:pPr indent="450000" algn="just"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ColiseumC" pitchFamily="50" charset="0"/>
              </a:rPr>
              <a:t>Результаты</a:t>
            </a:r>
            <a:r>
              <a:rPr lang="ru-RU" sz="2000" b="1" dirty="0">
                <a:solidFill>
                  <a:srgbClr val="002060"/>
                </a:solidFill>
                <a:latin typeface="ColiseumC" pitchFamily="50" charset="0"/>
              </a:rPr>
              <a:t>: </a:t>
            </a:r>
            <a:r>
              <a:rPr lang="ru-RU" sz="2000" b="1" dirty="0" smtClean="0">
                <a:solidFill>
                  <a:srgbClr val="002060"/>
                </a:solidFill>
                <a:latin typeface="ColiseumC" pitchFamily="50" charset="0"/>
              </a:rPr>
              <a:t>Организовано </a:t>
            </a:r>
            <a:r>
              <a:rPr lang="ru-RU" sz="2000" b="1" dirty="0">
                <a:solidFill>
                  <a:srgbClr val="002060"/>
                </a:solidFill>
                <a:latin typeface="ColiseumC" pitchFamily="50" charset="0"/>
              </a:rPr>
              <a:t>не менее 3 раз за проект анкетирование участников целевой группы проекта о необходимости их дополнительной поддержки и проведения каких-либо дополнительных мероприятий в рамках проекта.</a:t>
            </a:r>
          </a:p>
        </p:txBody>
      </p:sp>
      <p:pic>
        <p:nvPicPr>
          <p:cNvPr id="6146" name="Picture 2" descr="ТОС ʺНадеждаʺ принимает активное участие в проекте ʺСоседские центры – ресурс развития сельских территорийʺ, который реализуется с использованием гранта Президента Российской Федерации, предоставленного Фондом президентских грантов. - 107295691059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8" r="15752"/>
          <a:stretch/>
        </p:blipFill>
        <p:spPr bwMode="auto">
          <a:xfrm>
            <a:off x="128464" y="3161765"/>
            <a:ext cx="5328592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ТОС ʺНадеждаʺ принимает активное участие в проекте ʺСоседские центры – ресурс развития сельских территорийʺ, который реализуется с использованием гранта Президента Российской Федерации, предоставленного Фондом президентских грантов. - 107295685299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194" y="3161764"/>
            <a:ext cx="4377806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790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</TotalTime>
  <Words>502</Words>
  <Application>Microsoft Office PowerPoint</Application>
  <PresentationFormat>Лист A4 (210x297 мм)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ТОС «Надежда» с. Смышляевка Кузоватовский район Ульяновская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HP</cp:lastModifiedBy>
  <cp:revision>91</cp:revision>
  <dcterms:modified xsi:type="dcterms:W3CDTF">2025-04-07T04:42:20Z</dcterms:modified>
</cp:coreProperties>
</file>