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5" r:id="rId4"/>
    <p:sldId id="262" r:id="rId5"/>
    <p:sldId id="263" r:id="rId6"/>
    <p:sldId id="264" r:id="rId7"/>
    <p:sldId id="258" r:id="rId8"/>
    <p:sldId id="266" r:id="rId9"/>
    <p:sldId id="259" r:id="rId10"/>
    <p:sldId id="261" r:id="rId11"/>
    <p:sldId id="267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EAF4-EAD3-4297-ACEF-105CE1877D16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B78-B338-4253-9E95-10563FCB29C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72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EAF4-EAD3-4297-ACEF-105CE1877D16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B78-B338-4253-9E95-10563FCB2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1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EAF4-EAD3-4297-ACEF-105CE1877D16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B78-B338-4253-9E95-10563FCB2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5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EAF4-EAD3-4297-ACEF-105CE1877D16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B78-B338-4253-9E95-10563FCB29C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8756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EAF4-EAD3-4297-ACEF-105CE1877D16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B78-B338-4253-9E95-10563FCB2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0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EAF4-EAD3-4297-ACEF-105CE1877D16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B78-B338-4253-9E95-10563FCB29C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856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EAF4-EAD3-4297-ACEF-105CE1877D16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B78-B338-4253-9E95-10563FCB2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0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EAF4-EAD3-4297-ACEF-105CE1877D16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B78-B338-4253-9E95-10563FCB2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610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EAF4-EAD3-4297-ACEF-105CE1877D16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B78-B338-4253-9E95-10563FCB2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3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EAF4-EAD3-4297-ACEF-105CE1877D16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B78-B338-4253-9E95-10563FCB2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4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EAF4-EAD3-4297-ACEF-105CE1877D16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B78-B338-4253-9E95-10563FCB2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50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EAF4-EAD3-4297-ACEF-105CE1877D16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B78-B338-4253-9E95-10563FCB2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07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EAF4-EAD3-4297-ACEF-105CE1877D16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B78-B338-4253-9E95-10563FCB2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1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EAF4-EAD3-4297-ACEF-105CE1877D16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B78-B338-4253-9E95-10563FCB2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0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EAF4-EAD3-4297-ACEF-105CE1877D16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B78-B338-4253-9E95-10563FCB2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36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EAF4-EAD3-4297-ACEF-105CE1877D16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B78-B338-4253-9E95-10563FCB2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67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EAF4-EAD3-4297-ACEF-105CE1877D16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B78-B338-4253-9E95-10563FCB2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1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A7FEAF4-EAD3-4297-ACEF-105CE1877D16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81BB78-B338-4253-9E95-10563FCB2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417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pandia.ru/text/category/tekstilm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pandia.ru/text/category/schet_no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2B097-321D-41FD-A1BE-C9CB5D1F5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017" y="228504"/>
            <a:ext cx="9144000" cy="950939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МКУК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Лальский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историко-краеведческий музей»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E49D20-04D7-43DD-9EAC-F620D149E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1373" y="1417982"/>
            <a:ext cx="8105584" cy="4704521"/>
          </a:xfrm>
        </p:spPr>
        <p:txBody>
          <a:bodyPr>
            <a:normAutofit lnSpcReduction="1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Проект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«Живая нить ремесла»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r>
              <a:rPr lang="ru-RU" dirty="0"/>
              <a:t>                     </a:t>
            </a:r>
            <a:r>
              <a:rPr lang="ru-RU" dirty="0" err="1"/>
              <a:t>Подготовила:Белорукова</a:t>
            </a:r>
            <a:r>
              <a:rPr lang="ru-RU" dirty="0"/>
              <a:t> Нина Алексеевна </a:t>
            </a:r>
          </a:p>
          <a:p>
            <a:pPr algn="r"/>
            <a:r>
              <a:rPr lang="ru-RU" dirty="0"/>
              <a:t>Специалист по народным промыслам</a:t>
            </a:r>
          </a:p>
          <a:p>
            <a:pPr algn="r"/>
            <a:r>
              <a:rPr lang="ru-RU" dirty="0"/>
              <a:t>2025 год</a:t>
            </a:r>
          </a:p>
          <a:p>
            <a:endParaRPr lang="ru-RU" dirty="0"/>
          </a:p>
        </p:txBody>
      </p:sp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E718AE62-3BAB-4F4C-9614-0FB5D6F7E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1656520"/>
            <a:ext cx="3712191" cy="47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9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BC020-5955-47EF-8A10-489BAD801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148" y="4487332"/>
            <a:ext cx="2345635" cy="15070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4F5E59F-A11F-484F-A41C-5AC21204B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2" y="224866"/>
            <a:ext cx="4086571" cy="640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4A53886F-B2CF-46A8-A9F7-5C855ECBE3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04" y="224866"/>
            <a:ext cx="4439479" cy="640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58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27319-4CE6-47CE-9EA3-D6895B24C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3913" y="4399722"/>
            <a:ext cx="357810" cy="15946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ACA20F-97FB-4858-AAD5-03DED1FAF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924692" cy="361526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Прошли десятки лет, ушли из жизни люди, а творения их рук остались.</a:t>
            </a:r>
            <a:br>
              <a:rPr lang="ru-RU" dirty="0"/>
            </a:br>
            <a:r>
              <a:rPr lang="ru-RU" dirty="0"/>
              <a:t>Мы любуемся их красотой. Они приносят нам радость, заставляют восхищаться талантом мастериц и рассказывают о духовной красоте русского человека. Каждая такая вещица хранит в себе тепло рук мастера, который её создал. Это и семейная реликвия, и предмет декоративно- прикладного творчества. Это наша память, история и культура.</a:t>
            </a:r>
          </a:p>
        </p:txBody>
      </p:sp>
    </p:spTree>
    <p:extLst>
      <p:ext uri="{BB962C8B-B14F-4D97-AF65-F5344CB8AC3E}">
        <p14:creationId xmlns:p14="http://schemas.microsoft.com/office/powerpoint/2010/main" val="2169890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8DF1D-237B-4C28-8340-F4BDB50B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45774"/>
            <a:ext cx="8534400" cy="1431235"/>
          </a:xfrm>
        </p:spPr>
        <p:txBody>
          <a:bodyPr/>
          <a:lstStyle/>
          <a:p>
            <a:r>
              <a:rPr lang="ru-RU" dirty="0"/>
              <a:t>               Итоговое мероприятие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79EE5A1-2A4B-4D96-AD8F-D6D1C9732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28" y="791817"/>
            <a:ext cx="10858431" cy="3615267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 Итоговое мероприятие проекта и открытие выставки изделий участников «Живая нить ремесла», проводится в рамках акции  в музее «Ночь искусств». </a:t>
            </a:r>
          </a:p>
          <a:p>
            <a:pPr marL="0" indent="0">
              <a:buNone/>
            </a:pPr>
            <a:r>
              <a:rPr lang="ru-RU" i="1" dirty="0"/>
              <a:t>Работа выставки «Живая нить ремесла»</a:t>
            </a:r>
            <a:r>
              <a:rPr lang="ru-RU" b="1" i="1" dirty="0"/>
              <a:t> </a:t>
            </a:r>
            <a:r>
              <a:rPr lang="ru-RU" i="1" dirty="0"/>
              <a:t>и подготовка текстового и финансового отчета.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8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0068F-82AC-4E6B-B456-7C0305DC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39099" y="1126436"/>
            <a:ext cx="3337770" cy="33395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BDC113-4651-4299-A5E1-8AFE74A52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238540"/>
            <a:ext cx="7646504" cy="6003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Фонд поддержки и развития гражданских инициатив имени Ф.Э. </a:t>
            </a:r>
            <a:r>
              <a:rPr lang="ru-RU" dirty="0">
                <a:latin typeface="+mj-lt"/>
              </a:rPr>
              <a:t>Дзержинского «Помогать людям», по инициативе Депутата Государственной Думы Российской Федерации Рахима </a:t>
            </a:r>
            <a:r>
              <a:rPr lang="ru-RU" dirty="0" err="1">
                <a:latin typeface="+mj-lt"/>
              </a:rPr>
              <a:t>Азизбоевича</a:t>
            </a:r>
            <a:r>
              <a:rPr lang="ru-RU" dirty="0">
                <a:latin typeface="+mj-lt"/>
              </a:rPr>
              <a:t> Азимова объявляет грантовый конкурс по поддержке социальных инициатив «Серебряное созвездие» для некоммерческих организаций, бюджетных учреждений и инициативных групп граждан. Партнёр и оператор конкурса – Кировская областная общественная </a:t>
            </a:r>
            <a:r>
              <a:rPr lang="ru-RU" dirty="0" err="1">
                <a:latin typeface="+mj-lt"/>
              </a:rPr>
              <a:t>просветительскообучающая</a:t>
            </a:r>
            <a:r>
              <a:rPr lang="ru-RU" dirty="0">
                <a:latin typeface="+mj-lt"/>
              </a:rPr>
              <a:t> организация «Знание» (КООО «Знание»). Цель грантового конкурса - поддержка инициатив, направленных на решение социальных проблем и задач, связанных с повышением качества жизни старшего поколения в Кировской области и празднованием в 2025 году 80-летия Победы в Великой отечественной войне.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57BB78-216C-413A-84C1-7ECAE24457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1" y="1126436"/>
            <a:ext cx="3337768" cy="3339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59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93AB8-F1C6-43D8-9288-F77E6926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47" y="6707876"/>
            <a:ext cx="3833197" cy="15012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20EEF-31F4-4151-A68D-ABE6C33E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747" y="754039"/>
            <a:ext cx="8534400" cy="36152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В этом году наш музей победил в </a:t>
            </a:r>
            <a:r>
              <a:rPr lang="ru-RU"/>
              <a:t>этом  конкурсе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Цель проекта:</a:t>
            </a:r>
          </a:p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Сохранение и поддержка дальнейшего  развития  традиционных народных промыслов и ремесел (ручного ткачества ) на территории </a:t>
            </a:r>
            <a:r>
              <a:rPr lang="ru-RU" dirty="0" err="1">
                <a:cs typeface="Times New Roman" panose="02020603050405020304" pitchFamily="18" charset="0"/>
              </a:rPr>
              <a:t>Лузского</a:t>
            </a:r>
            <a:r>
              <a:rPr lang="ru-RU" dirty="0">
                <a:cs typeface="Times New Roman" panose="02020603050405020304" pitchFamily="18" charset="0"/>
              </a:rPr>
              <a:t> муниципального округа Кировской области.</a:t>
            </a:r>
          </a:p>
          <a:p>
            <a:pPr marL="0" indent="0" algn="ctr">
              <a:buNone/>
            </a:pPr>
            <a:r>
              <a:rPr lang="ru-RU" dirty="0">
                <a:cs typeface="Times New Roman" panose="02020603050405020304" pitchFamily="18" charset="0"/>
              </a:rPr>
              <a:t>Задачи проекта:</a:t>
            </a:r>
          </a:p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1.Информировать целевую группу и круг заинтересованных лиц о возможности стать участником проекта и  провести ознакомительные занятия.</a:t>
            </a:r>
          </a:p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2. Приобрести необходимое оборудование  и расходные материалы для  организации обучения.</a:t>
            </a:r>
          </a:p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3. Провести цикл обучающих занятий по ручному ткачеству</a:t>
            </a:r>
          </a:p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4. Оформить выставку работ участников для презентации результатов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50394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BC4F5-2A99-4C27-B951-20DE9F34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3829878"/>
            <a:ext cx="1644204" cy="450574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70CEE-AEDC-4475-9432-86018DF0C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530" y="0"/>
            <a:ext cx="5645426" cy="67188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На территории </a:t>
            </a:r>
            <a:r>
              <a:rPr lang="ru-RU" dirty="0" err="1"/>
              <a:t>Лузского</a:t>
            </a:r>
            <a:r>
              <a:rPr lang="ru-RU" dirty="0"/>
              <a:t> муниципального округа до середины ХХ века было развиты народные промысла и ремесла, одним из самых ярких и значимых было ручное ткачество. Подтверждение этому служит  уникальная коллекция русского народного костюма и изделий ручного ткачества в собрании  </a:t>
            </a:r>
            <a:r>
              <a:rPr lang="ru-RU" dirty="0" err="1"/>
              <a:t>Лальского</a:t>
            </a:r>
            <a:r>
              <a:rPr lang="ru-RU" dirty="0"/>
              <a:t> историко- краеведческого музея.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398FD9E7-D93E-40EF-A635-0C8A9EA4E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4" y="1152939"/>
            <a:ext cx="5645426" cy="478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505EF-33AD-4CAA-A4DE-D2878477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790" y="4487333"/>
            <a:ext cx="1404731" cy="8267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675F15-09D0-45E3-A5A5-5D8A51568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291548"/>
            <a:ext cx="4863548" cy="6294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Исстари на Руси ручное ткачество считалось традиционным женским занятием.  Не было в деревне женщины, которая не умела бы ткать. Девочек учили женской работе с пяти-шести лет.  </a:t>
            </a:r>
          </a:p>
          <a:p>
            <a:pPr marL="0" indent="0">
              <a:buNone/>
            </a:pPr>
            <a:r>
              <a:rPr lang="ru-RU" dirty="0"/>
              <a:t>Прозвище «не ткачиха» считалось обидным, ведь каждая девушка должна была приготовить себе приданое-все многообразие домотканых элементов быта и одежды. Прежде из тонкой льняной пряжи ткали на сарафаны, рубашки, полотенца, скатерти и простыни. Из более толстой-на холсты и на мешки.  Из </a:t>
            </a:r>
            <a:r>
              <a:rPr lang="ru-RU" dirty="0" err="1"/>
              <a:t>домоткани</a:t>
            </a:r>
            <a:r>
              <a:rPr lang="ru-RU" dirty="0"/>
              <a:t> шили одежду для всей семьи.</a:t>
            </a:r>
          </a:p>
          <a:p>
            <a:endParaRPr lang="ru-RU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CF9D020-4BCB-4693-92E3-CC1054E93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138" y="471178"/>
            <a:ext cx="2688949" cy="384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9EE516-F6AD-42AC-8D44-2DDA66C57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836" y="2392743"/>
            <a:ext cx="2688949" cy="420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2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63535-AAAC-4FB2-B7A0-6C50BF65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026" y="4487332"/>
            <a:ext cx="2963586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3E276D-D63C-421F-A035-4B0BF80E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296" y="0"/>
            <a:ext cx="8309112" cy="3313043"/>
          </a:xfrm>
        </p:spPr>
        <p:txBody>
          <a:bodyPr/>
          <a:lstStyle/>
          <a:p>
            <a:pPr algn="ctr"/>
            <a:r>
              <a:rPr lang="ru-RU" dirty="0"/>
              <a:t> Половики ткали с помощью специального приспособления – ткацкого стана. Обычно он хранился в разобранном виде, в каком-нибудь хозяйственном помещении. Перед тем, как приступить к производству ткани, его заносили в избу по деталям и собирали, «оборачивали против окошка». Потом навивали на задний навой основу и заправляли её в нитченки и бердо, прикрепляли концы основы при помощи притыки к переднему навою. Нитченки привязывались сверху к </a:t>
            </a:r>
            <a:r>
              <a:rPr lang="ru-RU" dirty="0" err="1"/>
              <a:t>блочкам</a:t>
            </a:r>
            <a:r>
              <a:rPr lang="ru-RU" dirty="0"/>
              <a:t>, снизу – к подножкам. Всё. Стан к работе готов.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FFBE5CB-EFD0-4989-9745-1895EC524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" y="170622"/>
            <a:ext cx="331304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2543B2-976D-4027-8EC9-01EAF985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423" y="3660544"/>
            <a:ext cx="3283567" cy="294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3BA7F0E4-27C8-4018-B222-C5030A185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3068810"/>
            <a:ext cx="2706945" cy="353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93465DB-C194-43A5-A38B-5FD4022DF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43" y="3068810"/>
            <a:ext cx="2732908" cy="353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703522AB-28B1-4E16-B8A8-288F16CD1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79" y="3660544"/>
            <a:ext cx="2544417" cy="294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FF1D2B69-FCE0-4B3B-9992-8F9437FB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214" y="3276210"/>
            <a:ext cx="2469274" cy="304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87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1386F-E952-4EA3-A323-F90FE3583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714" y="4644887"/>
            <a:ext cx="2425147" cy="106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2F886D-1B5E-447D-BB30-5FB48FBE7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04" y="689113"/>
            <a:ext cx="10310192" cy="361195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Самым распространенным материалом для создания половиков были старые ткани. Ткани обычно разрезали или рвали на узкие длинные полоски от 0,5 см до 2 см ширины, которые перед началом работы могли подкручивать на веретене. С символической точки зрения после подкручивания ткань возвращалась в положение нити и имела право на создание новой </a:t>
            </a:r>
            <a:r>
              <a:rPr lang="ru-RU" dirty="0">
                <a:hlinkClick r:id="rId2" tooltip="Текстиль"/>
              </a:rPr>
              <a:t>текстильной</a:t>
            </a:r>
            <a:r>
              <a:rPr lang="ru-RU" dirty="0"/>
              <a:t> поверхности.</a:t>
            </a:r>
          </a:p>
          <a:p>
            <a:endParaRPr lang="ru-RU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B1B88BB-B038-458E-965B-0DCC2EA87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69" y="3670852"/>
            <a:ext cx="5618921" cy="242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27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D3A3F-7A8B-4545-9792-7C2DA30F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574156" y="4487332"/>
            <a:ext cx="3114259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ABFA3D-B9C4-4694-8C1E-E22D4C15A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Декоративный эффект этих текстильных изделий достигался, в основном, за</a:t>
            </a:r>
            <a:r>
              <a:rPr lang="ru-RU" u="sng" dirty="0"/>
              <a:t> </a:t>
            </a:r>
            <a:r>
              <a:rPr lang="ru-RU" u="sng" dirty="0">
                <a:hlinkClick r:id="rId2" tooltip="Счет ноу"/>
              </a:rPr>
              <a:t>счет</a:t>
            </a:r>
            <a:r>
              <a:rPr lang="ru-RU" u="sng" dirty="0"/>
              <a:t> </a:t>
            </a:r>
            <a:r>
              <a:rPr lang="ru-RU" dirty="0"/>
              <a:t>смены цвета утка (подготовленных полосок ткани) в процессе тканья. Самыми распространенными были полосатые дорожки, Тканые половички при бережном обращении служат по многу десятков лет. Мастерицы часто ткали такие дорожки «впрок», заворачивая бесконечную ленту половика в рулон: при необходимости оттуда можно было отрезать кусок нужной длины и обновить половики на полу.</a:t>
            </a:r>
          </a:p>
          <a:p>
            <a:pPr marL="0" indent="0">
              <a:buNone/>
            </a:pPr>
            <a:r>
              <a:rPr lang="ru-RU" dirty="0"/>
              <a:t>В ткачестве половиков мастерицы достигли больших высот: половички получались не только добротными, но и красивыми: каждая ткачиха и каждая деревня имела свой собственный «почерк» в подборе цветов и создании особого цветового ритма для тканых дорожек.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23199F-A7EC-438E-B038-479C4EF4E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130" y="4002449"/>
            <a:ext cx="4084320" cy="247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CF2F9-48C1-4EB2-A834-C9065E90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730" y="4487332"/>
            <a:ext cx="2981739" cy="15070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E72FBFD-1F1D-42FF-A950-B06AADC6BD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4" y="3127513"/>
            <a:ext cx="3409262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1E5A8C1-E95A-4859-9A21-2158470F2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15" y="182320"/>
            <a:ext cx="5142247" cy="37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C54E634-3ADA-4664-9E0E-901EC0C34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829" y="182321"/>
            <a:ext cx="2516223" cy="25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5DFAF4A-647C-4B64-9FF2-B1569F33D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4" y="182320"/>
            <a:ext cx="3409262" cy="273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3">
            <a:extLst>
              <a:ext uri="{FF2B5EF4-FFF2-40B4-BE49-F238E27FC236}">
                <a16:creationId xmlns:a16="http://schemas.microsoft.com/office/drawing/2014/main" id="{7FABFF71-06F0-40F5-B4ED-44FA329C39F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84" y="3127513"/>
            <a:ext cx="2839108" cy="361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7D96562-F16C-453F-A570-1BA8194F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10542"/>
            <a:ext cx="4320209" cy="256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45467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352</TotalTime>
  <Words>717</Words>
  <Application>Microsoft Office PowerPoint</Application>
  <PresentationFormat>Широкоэкранный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 Black</vt:lpstr>
      <vt:lpstr>Century Gothic</vt:lpstr>
      <vt:lpstr>Times New Roman</vt:lpstr>
      <vt:lpstr>Wingdings 3</vt:lpstr>
      <vt:lpstr>Сектор</vt:lpstr>
      <vt:lpstr>МКУК «Лальский историко-краеведческий музей»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Итоговое мероприятие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МКУК Лальский историко-краеведческий музей</dc:title>
  <dc:creator>User</dc:creator>
  <cp:lastModifiedBy>User</cp:lastModifiedBy>
  <cp:revision>26</cp:revision>
  <dcterms:created xsi:type="dcterms:W3CDTF">2025-04-02T17:30:45Z</dcterms:created>
  <dcterms:modified xsi:type="dcterms:W3CDTF">2025-05-25T16:42:12Z</dcterms:modified>
</cp:coreProperties>
</file>